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62" r:id="rId4"/>
    <p:sldId id="287" r:id="rId5"/>
    <p:sldId id="288" r:id="rId6"/>
    <p:sldId id="289" r:id="rId7"/>
    <p:sldId id="258" r:id="rId8"/>
    <p:sldId id="290" r:id="rId9"/>
    <p:sldId id="291" r:id="rId10"/>
    <p:sldId id="263" r:id="rId11"/>
    <p:sldId id="264" r:id="rId12"/>
    <p:sldId id="265" r:id="rId13"/>
    <p:sldId id="282" r:id="rId14"/>
    <p:sldId id="283" r:id="rId15"/>
    <p:sldId id="284" r:id="rId16"/>
    <p:sldId id="285" r:id="rId17"/>
    <p:sldId id="286" r:id="rId18"/>
    <p:sldId id="266" r:id="rId19"/>
    <p:sldId id="281" r:id="rId20"/>
    <p:sldId id="278" r:id="rId21"/>
    <p:sldId id="279" r:id="rId22"/>
    <p:sldId id="280" r:id="rId23"/>
    <p:sldId id="267" r:id="rId24"/>
    <p:sldId id="268" r:id="rId25"/>
    <p:sldId id="269" r:id="rId26"/>
    <p:sldId id="270" r:id="rId27"/>
    <p:sldId id="271" r:id="rId28"/>
    <p:sldId id="272" r:id="rId29"/>
    <p:sldId id="273" r:id="rId30"/>
    <p:sldId id="274" r:id="rId31"/>
    <p:sldId id="275" r:id="rId32"/>
    <p:sldId id="276" r:id="rId33"/>
    <p:sldId id="27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96" y="2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E1CA6B-5C9D-430D-990D-9FFCCD50C8EC}" type="datetimeFigureOut">
              <a:rPr lang="en-US" smtClean="0"/>
              <a:t>7/14/2019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837FA4-6336-4BEF-B99C-75920F021B44}" type="slidenum">
              <a:rPr lang="en-US" smtClean="0"/>
              <a:t>‹#›</a:t>
            </a:fld>
            <a:endParaRPr lang="en-US"/>
          </a:p>
        </p:txBody>
      </p:sp>
    </p:spTree>
    <p:extLst>
      <p:ext uri="{BB962C8B-B14F-4D97-AF65-F5344CB8AC3E}">
        <p14:creationId xmlns:p14="http://schemas.microsoft.com/office/powerpoint/2010/main" val="3284233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837FA4-6336-4BEF-B99C-75920F021B44}" type="slidenum">
              <a:rPr lang="en-US" smtClean="0"/>
              <a:t>1</a:t>
            </a:fld>
            <a:endParaRPr lang="en-US"/>
          </a:p>
        </p:txBody>
      </p:sp>
    </p:spTree>
    <p:extLst>
      <p:ext uri="{BB962C8B-B14F-4D97-AF65-F5344CB8AC3E}">
        <p14:creationId xmlns:p14="http://schemas.microsoft.com/office/powerpoint/2010/main" val="1889582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837FA4-6336-4BEF-B99C-75920F021B44}" type="slidenum">
              <a:rPr lang="en-US" smtClean="0"/>
              <a:t>10</a:t>
            </a:fld>
            <a:endParaRPr lang="en-US"/>
          </a:p>
        </p:txBody>
      </p:sp>
    </p:spTree>
    <p:extLst>
      <p:ext uri="{BB962C8B-B14F-4D97-AF65-F5344CB8AC3E}">
        <p14:creationId xmlns:p14="http://schemas.microsoft.com/office/powerpoint/2010/main" val="2051936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837FA4-6336-4BEF-B99C-75920F021B44}" type="slidenum">
              <a:rPr lang="en-US" smtClean="0"/>
              <a:t>11</a:t>
            </a:fld>
            <a:endParaRPr lang="en-US"/>
          </a:p>
        </p:txBody>
      </p:sp>
    </p:spTree>
    <p:extLst>
      <p:ext uri="{BB962C8B-B14F-4D97-AF65-F5344CB8AC3E}">
        <p14:creationId xmlns:p14="http://schemas.microsoft.com/office/powerpoint/2010/main" val="4197436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837FA4-6336-4BEF-B99C-75920F021B44}" type="slidenum">
              <a:rPr lang="en-US" smtClean="0"/>
              <a:t>12</a:t>
            </a:fld>
            <a:endParaRPr lang="en-US"/>
          </a:p>
        </p:txBody>
      </p:sp>
    </p:spTree>
    <p:extLst>
      <p:ext uri="{BB962C8B-B14F-4D97-AF65-F5344CB8AC3E}">
        <p14:creationId xmlns:p14="http://schemas.microsoft.com/office/powerpoint/2010/main" val="1784904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837FA4-6336-4BEF-B99C-75920F021B44}" type="slidenum">
              <a:rPr lang="en-US" smtClean="0"/>
              <a:t>13</a:t>
            </a:fld>
            <a:endParaRPr lang="en-US"/>
          </a:p>
        </p:txBody>
      </p:sp>
    </p:spTree>
    <p:extLst>
      <p:ext uri="{BB962C8B-B14F-4D97-AF65-F5344CB8AC3E}">
        <p14:creationId xmlns:p14="http://schemas.microsoft.com/office/powerpoint/2010/main" val="3214661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837FA4-6336-4BEF-B99C-75920F021B44}" type="slidenum">
              <a:rPr lang="en-US" smtClean="0"/>
              <a:t>14</a:t>
            </a:fld>
            <a:endParaRPr lang="en-US"/>
          </a:p>
        </p:txBody>
      </p:sp>
    </p:spTree>
    <p:extLst>
      <p:ext uri="{BB962C8B-B14F-4D97-AF65-F5344CB8AC3E}">
        <p14:creationId xmlns:p14="http://schemas.microsoft.com/office/powerpoint/2010/main" val="1139973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837FA4-6336-4BEF-B99C-75920F021B44}" type="slidenum">
              <a:rPr lang="en-US" smtClean="0"/>
              <a:t>15</a:t>
            </a:fld>
            <a:endParaRPr lang="en-US"/>
          </a:p>
        </p:txBody>
      </p:sp>
    </p:spTree>
    <p:extLst>
      <p:ext uri="{BB962C8B-B14F-4D97-AF65-F5344CB8AC3E}">
        <p14:creationId xmlns:p14="http://schemas.microsoft.com/office/powerpoint/2010/main" val="2893837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837FA4-6336-4BEF-B99C-75920F021B44}" type="slidenum">
              <a:rPr lang="en-US" smtClean="0"/>
              <a:t>16</a:t>
            </a:fld>
            <a:endParaRPr lang="en-US"/>
          </a:p>
        </p:txBody>
      </p:sp>
    </p:spTree>
    <p:extLst>
      <p:ext uri="{BB962C8B-B14F-4D97-AF65-F5344CB8AC3E}">
        <p14:creationId xmlns:p14="http://schemas.microsoft.com/office/powerpoint/2010/main" val="4240551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837FA4-6336-4BEF-B99C-75920F021B44}" type="slidenum">
              <a:rPr lang="en-US" smtClean="0"/>
              <a:t>17</a:t>
            </a:fld>
            <a:endParaRPr lang="en-US"/>
          </a:p>
        </p:txBody>
      </p:sp>
    </p:spTree>
    <p:extLst>
      <p:ext uri="{BB962C8B-B14F-4D97-AF65-F5344CB8AC3E}">
        <p14:creationId xmlns:p14="http://schemas.microsoft.com/office/powerpoint/2010/main" val="1798686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837FA4-6336-4BEF-B99C-75920F021B44}" type="slidenum">
              <a:rPr lang="en-US" smtClean="0"/>
              <a:t>18</a:t>
            </a:fld>
            <a:endParaRPr lang="en-US"/>
          </a:p>
        </p:txBody>
      </p:sp>
    </p:spTree>
    <p:extLst>
      <p:ext uri="{BB962C8B-B14F-4D97-AF65-F5344CB8AC3E}">
        <p14:creationId xmlns:p14="http://schemas.microsoft.com/office/powerpoint/2010/main" val="2573654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837FA4-6336-4BEF-B99C-75920F021B44}" type="slidenum">
              <a:rPr lang="en-US" smtClean="0"/>
              <a:t>19</a:t>
            </a:fld>
            <a:endParaRPr lang="en-US"/>
          </a:p>
        </p:txBody>
      </p:sp>
    </p:spTree>
    <p:extLst>
      <p:ext uri="{BB962C8B-B14F-4D97-AF65-F5344CB8AC3E}">
        <p14:creationId xmlns:p14="http://schemas.microsoft.com/office/powerpoint/2010/main" val="980465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837FA4-6336-4BEF-B99C-75920F021B44}" type="slidenum">
              <a:rPr lang="en-US" smtClean="0"/>
              <a:t>2</a:t>
            </a:fld>
            <a:endParaRPr lang="en-US"/>
          </a:p>
        </p:txBody>
      </p:sp>
    </p:spTree>
    <p:extLst>
      <p:ext uri="{BB962C8B-B14F-4D97-AF65-F5344CB8AC3E}">
        <p14:creationId xmlns:p14="http://schemas.microsoft.com/office/powerpoint/2010/main" val="815557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837FA4-6336-4BEF-B99C-75920F021B44}" type="slidenum">
              <a:rPr lang="en-US" smtClean="0"/>
              <a:t>20</a:t>
            </a:fld>
            <a:endParaRPr lang="en-US"/>
          </a:p>
        </p:txBody>
      </p:sp>
    </p:spTree>
    <p:extLst>
      <p:ext uri="{BB962C8B-B14F-4D97-AF65-F5344CB8AC3E}">
        <p14:creationId xmlns:p14="http://schemas.microsoft.com/office/powerpoint/2010/main" val="2879804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837FA4-6336-4BEF-B99C-75920F021B44}" type="slidenum">
              <a:rPr lang="en-US" smtClean="0"/>
              <a:t>21</a:t>
            </a:fld>
            <a:endParaRPr lang="en-US"/>
          </a:p>
        </p:txBody>
      </p:sp>
    </p:spTree>
    <p:extLst>
      <p:ext uri="{BB962C8B-B14F-4D97-AF65-F5344CB8AC3E}">
        <p14:creationId xmlns:p14="http://schemas.microsoft.com/office/powerpoint/2010/main" val="2418251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837FA4-6336-4BEF-B99C-75920F021B44}" type="slidenum">
              <a:rPr lang="en-US" smtClean="0"/>
              <a:t>22</a:t>
            </a:fld>
            <a:endParaRPr lang="en-US"/>
          </a:p>
        </p:txBody>
      </p:sp>
    </p:spTree>
    <p:extLst>
      <p:ext uri="{BB962C8B-B14F-4D97-AF65-F5344CB8AC3E}">
        <p14:creationId xmlns:p14="http://schemas.microsoft.com/office/powerpoint/2010/main" val="553444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837FA4-6336-4BEF-B99C-75920F021B44}" type="slidenum">
              <a:rPr lang="en-US" smtClean="0"/>
              <a:t>23</a:t>
            </a:fld>
            <a:endParaRPr lang="en-US"/>
          </a:p>
        </p:txBody>
      </p:sp>
    </p:spTree>
    <p:extLst>
      <p:ext uri="{BB962C8B-B14F-4D97-AF65-F5344CB8AC3E}">
        <p14:creationId xmlns:p14="http://schemas.microsoft.com/office/powerpoint/2010/main" val="10610676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837FA4-6336-4BEF-B99C-75920F021B44}" type="slidenum">
              <a:rPr lang="en-US" smtClean="0"/>
              <a:t>24</a:t>
            </a:fld>
            <a:endParaRPr lang="en-US"/>
          </a:p>
        </p:txBody>
      </p:sp>
    </p:spTree>
    <p:extLst>
      <p:ext uri="{BB962C8B-B14F-4D97-AF65-F5344CB8AC3E}">
        <p14:creationId xmlns:p14="http://schemas.microsoft.com/office/powerpoint/2010/main" val="32749077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837FA4-6336-4BEF-B99C-75920F021B44}" type="slidenum">
              <a:rPr lang="en-US" smtClean="0"/>
              <a:t>25</a:t>
            </a:fld>
            <a:endParaRPr lang="en-US"/>
          </a:p>
        </p:txBody>
      </p:sp>
    </p:spTree>
    <p:extLst>
      <p:ext uri="{BB962C8B-B14F-4D97-AF65-F5344CB8AC3E}">
        <p14:creationId xmlns:p14="http://schemas.microsoft.com/office/powerpoint/2010/main" val="329906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837FA4-6336-4BEF-B99C-75920F021B44}" type="slidenum">
              <a:rPr lang="en-US" smtClean="0"/>
              <a:t>26</a:t>
            </a:fld>
            <a:endParaRPr lang="en-US"/>
          </a:p>
        </p:txBody>
      </p:sp>
    </p:spTree>
    <p:extLst>
      <p:ext uri="{BB962C8B-B14F-4D97-AF65-F5344CB8AC3E}">
        <p14:creationId xmlns:p14="http://schemas.microsoft.com/office/powerpoint/2010/main" val="21078152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837FA4-6336-4BEF-B99C-75920F021B44}" type="slidenum">
              <a:rPr lang="en-US" smtClean="0"/>
              <a:t>27</a:t>
            </a:fld>
            <a:endParaRPr lang="en-US"/>
          </a:p>
        </p:txBody>
      </p:sp>
    </p:spTree>
    <p:extLst>
      <p:ext uri="{BB962C8B-B14F-4D97-AF65-F5344CB8AC3E}">
        <p14:creationId xmlns:p14="http://schemas.microsoft.com/office/powerpoint/2010/main" val="32197636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837FA4-6336-4BEF-B99C-75920F021B44}" type="slidenum">
              <a:rPr lang="en-US" smtClean="0"/>
              <a:t>28</a:t>
            </a:fld>
            <a:endParaRPr lang="en-US"/>
          </a:p>
        </p:txBody>
      </p:sp>
    </p:spTree>
    <p:extLst>
      <p:ext uri="{BB962C8B-B14F-4D97-AF65-F5344CB8AC3E}">
        <p14:creationId xmlns:p14="http://schemas.microsoft.com/office/powerpoint/2010/main" val="25228657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837FA4-6336-4BEF-B99C-75920F021B44}" type="slidenum">
              <a:rPr lang="en-US" smtClean="0"/>
              <a:t>29</a:t>
            </a:fld>
            <a:endParaRPr lang="en-US"/>
          </a:p>
        </p:txBody>
      </p:sp>
    </p:spTree>
    <p:extLst>
      <p:ext uri="{BB962C8B-B14F-4D97-AF65-F5344CB8AC3E}">
        <p14:creationId xmlns:p14="http://schemas.microsoft.com/office/powerpoint/2010/main" val="2560040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837FA4-6336-4BEF-B99C-75920F021B44}" type="slidenum">
              <a:rPr lang="en-US" smtClean="0"/>
              <a:t>3</a:t>
            </a:fld>
            <a:endParaRPr lang="en-US"/>
          </a:p>
        </p:txBody>
      </p:sp>
    </p:spTree>
    <p:extLst>
      <p:ext uri="{BB962C8B-B14F-4D97-AF65-F5344CB8AC3E}">
        <p14:creationId xmlns:p14="http://schemas.microsoft.com/office/powerpoint/2010/main" val="16894859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837FA4-6336-4BEF-B99C-75920F021B44}" type="slidenum">
              <a:rPr lang="en-US" smtClean="0"/>
              <a:t>30</a:t>
            </a:fld>
            <a:endParaRPr lang="en-US"/>
          </a:p>
        </p:txBody>
      </p:sp>
    </p:spTree>
    <p:extLst>
      <p:ext uri="{BB962C8B-B14F-4D97-AF65-F5344CB8AC3E}">
        <p14:creationId xmlns:p14="http://schemas.microsoft.com/office/powerpoint/2010/main" val="3811882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837FA4-6336-4BEF-B99C-75920F021B44}" type="slidenum">
              <a:rPr lang="en-US" smtClean="0"/>
              <a:t>31</a:t>
            </a:fld>
            <a:endParaRPr lang="en-US"/>
          </a:p>
        </p:txBody>
      </p:sp>
    </p:spTree>
    <p:extLst>
      <p:ext uri="{BB962C8B-B14F-4D97-AF65-F5344CB8AC3E}">
        <p14:creationId xmlns:p14="http://schemas.microsoft.com/office/powerpoint/2010/main" val="6057330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837FA4-6336-4BEF-B99C-75920F021B44}" type="slidenum">
              <a:rPr lang="en-US" smtClean="0"/>
              <a:t>32</a:t>
            </a:fld>
            <a:endParaRPr lang="en-US"/>
          </a:p>
        </p:txBody>
      </p:sp>
    </p:spTree>
    <p:extLst>
      <p:ext uri="{BB962C8B-B14F-4D97-AF65-F5344CB8AC3E}">
        <p14:creationId xmlns:p14="http://schemas.microsoft.com/office/powerpoint/2010/main" val="5574954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837FA4-6336-4BEF-B99C-75920F021B44}" type="slidenum">
              <a:rPr lang="en-US" smtClean="0"/>
              <a:t>33</a:t>
            </a:fld>
            <a:endParaRPr lang="en-US"/>
          </a:p>
        </p:txBody>
      </p:sp>
    </p:spTree>
    <p:extLst>
      <p:ext uri="{BB962C8B-B14F-4D97-AF65-F5344CB8AC3E}">
        <p14:creationId xmlns:p14="http://schemas.microsoft.com/office/powerpoint/2010/main" val="2985313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837FA4-6336-4BEF-B99C-75920F021B44}" type="slidenum">
              <a:rPr lang="en-US" smtClean="0"/>
              <a:t>4</a:t>
            </a:fld>
            <a:endParaRPr lang="en-US"/>
          </a:p>
        </p:txBody>
      </p:sp>
    </p:spTree>
    <p:extLst>
      <p:ext uri="{BB962C8B-B14F-4D97-AF65-F5344CB8AC3E}">
        <p14:creationId xmlns:p14="http://schemas.microsoft.com/office/powerpoint/2010/main" val="42467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837FA4-6336-4BEF-B99C-75920F021B44}" type="slidenum">
              <a:rPr lang="en-US" smtClean="0"/>
              <a:t>5</a:t>
            </a:fld>
            <a:endParaRPr lang="en-US"/>
          </a:p>
        </p:txBody>
      </p:sp>
    </p:spTree>
    <p:extLst>
      <p:ext uri="{BB962C8B-B14F-4D97-AF65-F5344CB8AC3E}">
        <p14:creationId xmlns:p14="http://schemas.microsoft.com/office/powerpoint/2010/main" val="2618120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837FA4-6336-4BEF-B99C-75920F021B44}" type="slidenum">
              <a:rPr lang="en-US" smtClean="0"/>
              <a:t>6</a:t>
            </a:fld>
            <a:endParaRPr lang="en-US"/>
          </a:p>
        </p:txBody>
      </p:sp>
    </p:spTree>
    <p:extLst>
      <p:ext uri="{BB962C8B-B14F-4D97-AF65-F5344CB8AC3E}">
        <p14:creationId xmlns:p14="http://schemas.microsoft.com/office/powerpoint/2010/main" val="3457918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837FA4-6336-4BEF-B99C-75920F021B44}" type="slidenum">
              <a:rPr lang="en-US" smtClean="0"/>
              <a:t>7</a:t>
            </a:fld>
            <a:endParaRPr lang="en-US"/>
          </a:p>
        </p:txBody>
      </p:sp>
    </p:spTree>
    <p:extLst>
      <p:ext uri="{BB962C8B-B14F-4D97-AF65-F5344CB8AC3E}">
        <p14:creationId xmlns:p14="http://schemas.microsoft.com/office/powerpoint/2010/main" val="3592413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837FA4-6336-4BEF-B99C-75920F021B44}" type="slidenum">
              <a:rPr lang="en-US" smtClean="0"/>
              <a:t>8</a:t>
            </a:fld>
            <a:endParaRPr lang="en-US"/>
          </a:p>
        </p:txBody>
      </p:sp>
    </p:spTree>
    <p:extLst>
      <p:ext uri="{BB962C8B-B14F-4D97-AF65-F5344CB8AC3E}">
        <p14:creationId xmlns:p14="http://schemas.microsoft.com/office/powerpoint/2010/main" val="3855520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837FA4-6336-4BEF-B99C-75920F021B44}" type="slidenum">
              <a:rPr lang="en-US" smtClean="0"/>
              <a:t>9</a:t>
            </a:fld>
            <a:endParaRPr lang="en-US"/>
          </a:p>
        </p:txBody>
      </p:sp>
    </p:spTree>
    <p:extLst>
      <p:ext uri="{BB962C8B-B14F-4D97-AF65-F5344CB8AC3E}">
        <p14:creationId xmlns:p14="http://schemas.microsoft.com/office/powerpoint/2010/main" val="257084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AD08A0-D9BF-45F7-BE64-C7F0CED43FAD}" type="datetimeFigureOut">
              <a:rPr lang="en-US" smtClean="0"/>
              <a:t>7/14/2019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1B8C3-9730-4EED-9CCB-70B702E68684}" type="slidenum">
              <a:rPr lang="en-US" smtClean="0"/>
              <a:t>‹#›</a:t>
            </a:fld>
            <a:endParaRPr lang="en-US"/>
          </a:p>
        </p:txBody>
      </p:sp>
    </p:spTree>
    <p:extLst>
      <p:ext uri="{BB962C8B-B14F-4D97-AF65-F5344CB8AC3E}">
        <p14:creationId xmlns:p14="http://schemas.microsoft.com/office/powerpoint/2010/main" val="2763221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AD08A0-D9BF-45F7-BE64-C7F0CED43FAD}" type="datetimeFigureOut">
              <a:rPr lang="en-US" smtClean="0"/>
              <a:t>7/14/2019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1B8C3-9730-4EED-9CCB-70B702E68684}" type="slidenum">
              <a:rPr lang="en-US" smtClean="0"/>
              <a:t>‹#›</a:t>
            </a:fld>
            <a:endParaRPr lang="en-US"/>
          </a:p>
        </p:txBody>
      </p:sp>
    </p:spTree>
    <p:extLst>
      <p:ext uri="{BB962C8B-B14F-4D97-AF65-F5344CB8AC3E}">
        <p14:creationId xmlns:p14="http://schemas.microsoft.com/office/powerpoint/2010/main" val="2545280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AD08A0-D9BF-45F7-BE64-C7F0CED43FAD}" type="datetimeFigureOut">
              <a:rPr lang="en-US" smtClean="0"/>
              <a:t>7/14/2019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1B8C3-9730-4EED-9CCB-70B702E68684}" type="slidenum">
              <a:rPr lang="en-US" smtClean="0"/>
              <a:t>‹#›</a:t>
            </a:fld>
            <a:endParaRPr lang="en-US"/>
          </a:p>
        </p:txBody>
      </p:sp>
    </p:spTree>
    <p:extLst>
      <p:ext uri="{BB962C8B-B14F-4D97-AF65-F5344CB8AC3E}">
        <p14:creationId xmlns:p14="http://schemas.microsoft.com/office/powerpoint/2010/main" val="1337955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AD08A0-D9BF-45F7-BE64-C7F0CED43FAD}" type="datetimeFigureOut">
              <a:rPr lang="en-US" smtClean="0"/>
              <a:t>7/14/2019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1B8C3-9730-4EED-9CCB-70B702E68684}" type="slidenum">
              <a:rPr lang="en-US" smtClean="0"/>
              <a:t>‹#›</a:t>
            </a:fld>
            <a:endParaRPr lang="en-US"/>
          </a:p>
        </p:txBody>
      </p:sp>
    </p:spTree>
    <p:extLst>
      <p:ext uri="{BB962C8B-B14F-4D97-AF65-F5344CB8AC3E}">
        <p14:creationId xmlns:p14="http://schemas.microsoft.com/office/powerpoint/2010/main" val="262002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AD08A0-D9BF-45F7-BE64-C7F0CED43FAD}" type="datetimeFigureOut">
              <a:rPr lang="en-US" smtClean="0"/>
              <a:t>7/14/2019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1B8C3-9730-4EED-9CCB-70B702E68684}" type="slidenum">
              <a:rPr lang="en-US" smtClean="0"/>
              <a:t>‹#›</a:t>
            </a:fld>
            <a:endParaRPr lang="en-US"/>
          </a:p>
        </p:txBody>
      </p:sp>
    </p:spTree>
    <p:extLst>
      <p:ext uri="{BB962C8B-B14F-4D97-AF65-F5344CB8AC3E}">
        <p14:creationId xmlns:p14="http://schemas.microsoft.com/office/powerpoint/2010/main" val="1149015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AD08A0-D9BF-45F7-BE64-C7F0CED43FAD}" type="datetimeFigureOut">
              <a:rPr lang="en-US" smtClean="0"/>
              <a:t>7/14/2019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B1B8C3-9730-4EED-9CCB-70B702E68684}" type="slidenum">
              <a:rPr lang="en-US" smtClean="0"/>
              <a:t>‹#›</a:t>
            </a:fld>
            <a:endParaRPr lang="en-US"/>
          </a:p>
        </p:txBody>
      </p:sp>
    </p:spTree>
    <p:extLst>
      <p:ext uri="{BB962C8B-B14F-4D97-AF65-F5344CB8AC3E}">
        <p14:creationId xmlns:p14="http://schemas.microsoft.com/office/powerpoint/2010/main" val="4060359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AD08A0-D9BF-45F7-BE64-C7F0CED43FAD}" type="datetimeFigureOut">
              <a:rPr lang="en-US" smtClean="0"/>
              <a:t>7/14/2019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B1B8C3-9730-4EED-9CCB-70B702E68684}" type="slidenum">
              <a:rPr lang="en-US" smtClean="0"/>
              <a:t>‹#›</a:t>
            </a:fld>
            <a:endParaRPr lang="en-US"/>
          </a:p>
        </p:txBody>
      </p:sp>
    </p:spTree>
    <p:extLst>
      <p:ext uri="{BB962C8B-B14F-4D97-AF65-F5344CB8AC3E}">
        <p14:creationId xmlns:p14="http://schemas.microsoft.com/office/powerpoint/2010/main" val="492123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AD08A0-D9BF-45F7-BE64-C7F0CED43FAD}" type="datetimeFigureOut">
              <a:rPr lang="en-US" smtClean="0"/>
              <a:t>7/14/2019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B1B8C3-9730-4EED-9CCB-70B702E68684}" type="slidenum">
              <a:rPr lang="en-US" smtClean="0"/>
              <a:t>‹#›</a:t>
            </a:fld>
            <a:endParaRPr lang="en-US"/>
          </a:p>
        </p:txBody>
      </p:sp>
    </p:spTree>
    <p:extLst>
      <p:ext uri="{BB962C8B-B14F-4D97-AF65-F5344CB8AC3E}">
        <p14:creationId xmlns:p14="http://schemas.microsoft.com/office/powerpoint/2010/main" val="3982484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AD08A0-D9BF-45F7-BE64-C7F0CED43FAD}" type="datetimeFigureOut">
              <a:rPr lang="en-US" smtClean="0"/>
              <a:t>7/14/2019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B1B8C3-9730-4EED-9CCB-70B702E68684}" type="slidenum">
              <a:rPr lang="en-US" smtClean="0"/>
              <a:t>‹#›</a:t>
            </a:fld>
            <a:endParaRPr lang="en-US"/>
          </a:p>
        </p:txBody>
      </p:sp>
    </p:spTree>
    <p:extLst>
      <p:ext uri="{BB962C8B-B14F-4D97-AF65-F5344CB8AC3E}">
        <p14:creationId xmlns:p14="http://schemas.microsoft.com/office/powerpoint/2010/main" val="1003339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AD08A0-D9BF-45F7-BE64-C7F0CED43FAD}" type="datetimeFigureOut">
              <a:rPr lang="en-US" smtClean="0"/>
              <a:t>7/14/2019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B1B8C3-9730-4EED-9CCB-70B702E68684}" type="slidenum">
              <a:rPr lang="en-US" smtClean="0"/>
              <a:t>‹#›</a:t>
            </a:fld>
            <a:endParaRPr lang="en-US"/>
          </a:p>
        </p:txBody>
      </p:sp>
    </p:spTree>
    <p:extLst>
      <p:ext uri="{BB962C8B-B14F-4D97-AF65-F5344CB8AC3E}">
        <p14:creationId xmlns:p14="http://schemas.microsoft.com/office/powerpoint/2010/main" val="1862158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AD08A0-D9BF-45F7-BE64-C7F0CED43FAD}" type="datetimeFigureOut">
              <a:rPr lang="en-US" smtClean="0"/>
              <a:t>7/14/2019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B1B8C3-9730-4EED-9CCB-70B702E68684}" type="slidenum">
              <a:rPr lang="en-US" smtClean="0"/>
              <a:t>‹#›</a:t>
            </a:fld>
            <a:endParaRPr lang="en-US"/>
          </a:p>
        </p:txBody>
      </p:sp>
    </p:spTree>
    <p:extLst>
      <p:ext uri="{BB962C8B-B14F-4D97-AF65-F5344CB8AC3E}">
        <p14:creationId xmlns:p14="http://schemas.microsoft.com/office/powerpoint/2010/main" val="60475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AD08A0-D9BF-45F7-BE64-C7F0CED43FAD}" type="datetimeFigureOut">
              <a:rPr lang="en-US" smtClean="0"/>
              <a:t>7/14/2019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B1B8C3-9730-4EED-9CCB-70B702E68684}" type="slidenum">
              <a:rPr lang="en-US" smtClean="0"/>
              <a:t>‹#›</a:t>
            </a:fld>
            <a:endParaRPr lang="en-US"/>
          </a:p>
        </p:txBody>
      </p:sp>
    </p:spTree>
    <p:extLst>
      <p:ext uri="{BB962C8B-B14F-4D97-AF65-F5344CB8AC3E}">
        <p14:creationId xmlns:p14="http://schemas.microsoft.com/office/powerpoint/2010/main" val="3678626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abet.org/accreditation/accreditation-criteria/criteria-for-accrediting-engineering-programs-2019-202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B8145-C809-4DEE-A2B6-A12BE96D9461}"/>
              </a:ext>
            </a:extLst>
          </p:cNvPr>
          <p:cNvSpPr>
            <a:spLocks noGrp="1"/>
          </p:cNvSpPr>
          <p:nvPr>
            <p:ph type="ctrTitle"/>
          </p:nvPr>
        </p:nvSpPr>
        <p:spPr>
          <a:xfrm>
            <a:off x="685800" y="914400"/>
            <a:ext cx="7772400" cy="2057400"/>
          </a:xfrm>
        </p:spPr>
        <p:txBody>
          <a:bodyPr>
            <a:normAutofit fontScale="90000"/>
          </a:bodyPr>
          <a:lstStyle/>
          <a:p>
            <a:r>
              <a:rPr lang="en-US" sz="6000" dirty="0"/>
              <a:t>ZZULI ABET Workshop</a:t>
            </a:r>
            <a:br>
              <a:rPr lang="en-US" sz="6000" dirty="0"/>
            </a:br>
            <a:r>
              <a:rPr lang="en-US" b="1" dirty="0"/>
              <a:t>Assessment and Continuous Improvement</a:t>
            </a:r>
            <a:endParaRPr lang="en-US" sz="6000" dirty="0"/>
          </a:p>
        </p:txBody>
      </p:sp>
      <p:sp>
        <p:nvSpPr>
          <p:cNvPr id="3" name="Subtitle 2">
            <a:extLst>
              <a:ext uri="{FF2B5EF4-FFF2-40B4-BE49-F238E27FC236}">
                <a16:creationId xmlns:a16="http://schemas.microsoft.com/office/drawing/2014/main" id="{E41093D0-5832-40E0-97E9-63DD32DE02C3}"/>
              </a:ext>
            </a:extLst>
          </p:cNvPr>
          <p:cNvSpPr>
            <a:spLocks noGrp="1"/>
          </p:cNvSpPr>
          <p:nvPr>
            <p:ph type="subTitle" idx="1"/>
          </p:nvPr>
        </p:nvSpPr>
        <p:spPr>
          <a:xfrm>
            <a:off x="1219200" y="3276600"/>
            <a:ext cx="6400800" cy="2362200"/>
          </a:xfrm>
        </p:spPr>
        <p:txBody>
          <a:bodyPr>
            <a:normAutofit fontScale="62500" lnSpcReduction="20000"/>
          </a:bodyPr>
          <a:lstStyle/>
          <a:p>
            <a:r>
              <a:rPr lang="en-US" sz="2800" dirty="0"/>
              <a:t>Oakland University</a:t>
            </a:r>
          </a:p>
          <a:p>
            <a:r>
              <a:rPr lang="en-US" sz="2800" dirty="0"/>
              <a:t>July 15-19, 2019</a:t>
            </a:r>
          </a:p>
          <a:p>
            <a:r>
              <a:rPr lang="en-US" sz="2800" dirty="0"/>
              <a:t>Michael Latcha, PhD</a:t>
            </a:r>
          </a:p>
          <a:p>
            <a:endParaRPr lang="en-US" sz="2800" dirty="0"/>
          </a:p>
          <a:p>
            <a:r>
              <a:rPr lang="en-US" b="1" dirty="0"/>
              <a:t>Source: </a:t>
            </a:r>
            <a:r>
              <a:rPr lang="en-US" b="1" dirty="0">
                <a:hlinkClick r:id="rId3"/>
              </a:rPr>
              <a:t>https://www.abet.org/accreditation/accreditation-criteria/criteria-for-accrediting-engineering-programs-2019-2020/</a:t>
            </a:r>
            <a:endParaRPr lang="en-US" sz="2800" dirty="0"/>
          </a:p>
          <a:p>
            <a:endParaRPr lang="en-US" sz="2800" dirty="0"/>
          </a:p>
        </p:txBody>
      </p:sp>
    </p:spTree>
    <p:extLst>
      <p:ext uri="{BB962C8B-B14F-4D97-AF65-F5344CB8AC3E}">
        <p14:creationId xmlns:p14="http://schemas.microsoft.com/office/powerpoint/2010/main" val="3375023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29AB5-A6DC-41BB-B4FC-86DC16FE8111}"/>
              </a:ext>
            </a:extLst>
          </p:cNvPr>
          <p:cNvSpPr>
            <a:spLocks noGrp="1"/>
          </p:cNvSpPr>
          <p:nvPr>
            <p:ph type="title"/>
          </p:nvPr>
        </p:nvSpPr>
        <p:spPr/>
        <p:txBody>
          <a:bodyPr>
            <a:normAutofit/>
          </a:bodyPr>
          <a:lstStyle/>
          <a:p>
            <a:r>
              <a:rPr lang="en-US" dirty="0"/>
              <a:t>ABET Criterion 1: Students </a:t>
            </a:r>
          </a:p>
        </p:txBody>
      </p:sp>
      <p:sp>
        <p:nvSpPr>
          <p:cNvPr id="3" name="Content Placeholder 2">
            <a:extLst>
              <a:ext uri="{FF2B5EF4-FFF2-40B4-BE49-F238E27FC236}">
                <a16:creationId xmlns:a16="http://schemas.microsoft.com/office/drawing/2014/main" id="{3E3DF059-CBDE-4825-BCF3-D1EDA1D6B15F}"/>
              </a:ext>
            </a:extLst>
          </p:cNvPr>
          <p:cNvSpPr>
            <a:spLocks noGrp="1"/>
          </p:cNvSpPr>
          <p:nvPr>
            <p:ph idx="1"/>
          </p:nvPr>
        </p:nvSpPr>
        <p:spPr>
          <a:xfrm>
            <a:off x="457200" y="1600201"/>
            <a:ext cx="8229600" cy="4038600"/>
          </a:xfrm>
        </p:spPr>
        <p:txBody>
          <a:bodyPr>
            <a:normAutofit fontScale="70000" lnSpcReduction="20000"/>
          </a:bodyPr>
          <a:lstStyle/>
          <a:p>
            <a:endParaRPr lang="en-US" dirty="0"/>
          </a:p>
          <a:p>
            <a:r>
              <a:rPr lang="en-US" dirty="0"/>
              <a:t>Student performance must be evaluated.  </a:t>
            </a:r>
          </a:p>
          <a:p>
            <a:r>
              <a:rPr lang="en-US" dirty="0"/>
              <a:t>Student progress must be monitored to foster success in attaining student outcomes, thereby enabling graduates to attain program educational objectives.  </a:t>
            </a:r>
          </a:p>
          <a:p>
            <a:r>
              <a:rPr lang="en-US" dirty="0"/>
              <a:t>Students must be advised regarding curriculum and career matters. </a:t>
            </a:r>
          </a:p>
          <a:p>
            <a:r>
              <a:rPr lang="en-US" dirty="0"/>
              <a:t>The program must have and enforce policies for accepting both new and transfer students, awarding appropriate academic credit for courses taken at other institutions, and awarding appropriate academic credit for work in lieu of courses taken at the institution. </a:t>
            </a:r>
          </a:p>
          <a:p>
            <a:r>
              <a:rPr lang="en-US" dirty="0"/>
              <a:t>The program must have and enforce procedures to ensure and document that students who graduate meet all graduation requirements.</a:t>
            </a:r>
          </a:p>
          <a:p>
            <a:endParaRPr lang="en-US" dirty="0"/>
          </a:p>
        </p:txBody>
      </p:sp>
    </p:spTree>
    <p:extLst>
      <p:ext uri="{BB962C8B-B14F-4D97-AF65-F5344CB8AC3E}">
        <p14:creationId xmlns:p14="http://schemas.microsoft.com/office/powerpoint/2010/main" val="316973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2FBA0-F62C-4595-A3DC-4E4A8C7A36E3}"/>
              </a:ext>
            </a:extLst>
          </p:cNvPr>
          <p:cNvSpPr>
            <a:spLocks noGrp="1"/>
          </p:cNvSpPr>
          <p:nvPr>
            <p:ph type="title"/>
          </p:nvPr>
        </p:nvSpPr>
        <p:spPr/>
        <p:txBody>
          <a:bodyPr>
            <a:normAutofit fontScale="90000"/>
          </a:bodyPr>
          <a:lstStyle/>
          <a:p>
            <a:r>
              <a:rPr lang="en-US" dirty="0"/>
              <a:t>ABET Criterion 2: Program Educational Objectives </a:t>
            </a:r>
          </a:p>
        </p:txBody>
      </p:sp>
      <p:sp>
        <p:nvSpPr>
          <p:cNvPr id="3" name="Content Placeholder 2">
            <a:extLst>
              <a:ext uri="{FF2B5EF4-FFF2-40B4-BE49-F238E27FC236}">
                <a16:creationId xmlns:a16="http://schemas.microsoft.com/office/drawing/2014/main" id="{166260B9-FB2B-40A5-B7FC-7972253DDE3E}"/>
              </a:ext>
            </a:extLst>
          </p:cNvPr>
          <p:cNvSpPr>
            <a:spLocks noGrp="1"/>
          </p:cNvSpPr>
          <p:nvPr>
            <p:ph idx="1"/>
          </p:nvPr>
        </p:nvSpPr>
        <p:spPr>
          <a:xfrm>
            <a:off x="457200" y="1600201"/>
            <a:ext cx="8229600" cy="4191000"/>
          </a:xfrm>
        </p:spPr>
        <p:txBody>
          <a:bodyPr>
            <a:normAutofit fontScale="55000" lnSpcReduction="20000"/>
          </a:bodyPr>
          <a:lstStyle/>
          <a:p>
            <a:pPr marL="0" indent="0">
              <a:buNone/>
            </a:pPr>
            <a:endParaRPr lang="en-US" b="1" i="1" dirty="0"/>
          </a:p>
          <a:p>
            <a:pPr marL="0" indent="0">
              <a:buNone/>
            </a:pPr>
            <a:r>
              <a:rPr lang="en-US" b="1" i="1" dirty="0"/>
              <a:t>ABET DEFINITION: Program Educational Objectives </a:t>
            </a:r>
            <a:r>
              <a:rPr lang="en-US" i="1" dirty="0"/>
              <a:t>– Program educational objectives are broad statements that describe what graduates are expected to attain within a few years after graduation. Program educational objectives are based on the needs of the program’s constituencies.</a:t>
            </a:r>
            <a:endParaRPr lang="en-US" dirty="0"/>
          </a:p>
          <a:p>
            <a:pPr marL="0" indent="0">
              <a:buNone/>
            </a:pPr>
            <a:endParaRPr lang="en-US" dirty="0"/>
          </a:p>
          <a:p>
            <a:pPr marL="0" indent="0">
              <a:buNone/>
            </a:pPr>
            <a:r>
              <a:rPr lang="en-US" sz="3800" dirty="0"/>
              <a:t>The program must have published program educational objectives that are consistent with the mission of the institution, the needs of the program’s various constituencies, and these criteria. </a:t>
            </a:r>
          </a:p>
          <a:p>
            <a:pPr marL="0" indent="0">
              <a:buNone/>
            </a:pPr>
            <a:r>
              <a:rPr lang="en-US" sz="3800" dirty="0"/>
              <a:t> </a:t>
            </a:r>
          </a:p>
          <a:p>
            <a:pPr marL="0" indent="0">
              <a:buNone/>
            </a:pPr>
            <a:r>
              <a:rPr lang="en-US" sz="3800" dirty="0"/>
              <a:t>There must be a documented, systematically utilized, and effective process, involving program constituencies, for the periodic review of these program educational objectives that ensures they remain consistent with the institutional mission, the program’s constituents’ needs, and these criteria.</a:t>
            </a:r>
          </a:p>
          <a:p>
            <a:endParaRPr lang="en-US" dirty="0"/>
          </a:p>
        </p:txBody>
      </p:sp>
    </p:spTree>
    <p:extLst>
      <p:ext uri="{BB962C8B-B14F-4D97-AF65-F5344CB8AC3E}">
        <p14:creationId xmlns:p14="http://schemas.microsoft.com/office/powerpoint/2010/main" val="324911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A3455-DAB2-4224-8DAF-1DA8A3F27344}"/>
              </a:ext>
            </a:extLst>
          </p:cNvPr>
          <p:cNvSpPr>
            <a:spLocks noGrp="1"/>
          </p:cNvSpPr>
          <p:nvPr>
            <p:ph type="title"/>
          </p:nvPr>
        </p:nvSpPr>
        <p:spPr/>
        <p:txBody>
          <a:bodyPr>
            <a:normAutofit/>
          </a:bodyPr>
          <a:lstStyle/>
          <a:p>
            <a:r>
              <a:rPr lang="en-US" sz="3900" dirty="0"/>
              <a:t>ABET Criterion 3: Student Outcomes (1)</a:t>
            </a:r>
          </a:p>
        </p:txBody>
      </p:sp>
      <p:sp>
        <p:nvSpPr>
          <p:cNvPr id="3" name="Content Placeholder 2">
            <a:extLst>
              <a:ext uri="{FF2B5EF4-FFF2-40B4-BE49-F238E27FC236}">
                <a16:creationId xmlns:a16="http://schemas.microsoft.com/office/drawing/2014/main" id="{C81CA46F-8C37-40AE-B7A0-8DFC5CBD5A01}"/>
              </a:ext>
            </a:extLst>
          </p:cNvPr>
          <p:cNvSpPr>
            <a:spLocks noGrp="1"/>
          </p:cNvSpPr>
          <p:nvPr>
            <p:ph idx="1"/>
          </p:nvPr>
        </p:nvSpPr>
        <p:spPr>
          <a:xfrm>
            <a:off x="457200" y="1600201"/>
            <a:ext cx="8229600" cy="4191000"/>
          </a:xfrm>
        </p:spPr>
        <p:txBody>
          <a:bodyPr>
            <a:normAutofit fontScale="70000" lnSpcReduction="20000"/>
          </a:bodyPr>
          <a:lstStyle/>
          <a:p>
            <a:pPr marL="0" indent="0">
              <a:buNone/>
            </a:pPr>
            <a:r>
              <a:rPr lang="en-US" b="1" dirty="0"/>
              <a:t>ABET Criterion 3. Student Outcomes</a:t>
            </a:r>
            <a:endParaRPr lang="en-US" dirty="0"/>
          </a:p>
          <a:p>
            <a:pPr marL="0" indent="0">
              <a:buNone/>
            </a:pPr>
            <a:r>
              <a:rPr lang="en-US" dirty="0"/>
              <a:t> </a:t>
            </a:r>
          </a:p>
          <a:p>
            <a:pPr marL="0" indent="0">
              <a:buNone/>
            </a:pPr>
            <a:r>
              <a:rPr lang="en-US" b="1" i="1" dirty="0"/>
              <a:t>ABET DEFINITION: Student Outcomes </a:t>
            </a:r>
            <a:r>
              <a:rPr lang="en-US" i="1" dirty="0"/>
              <a:t>– Student outcomes describe what students are expected to know and be able to do by the time of graduation. These relate to the knowledge, skills, and behaviors that students acquire as they progress through the program.</a:t>
            </a:r>
            <a:endParaRPr lang="en-US" dirty="0"/>
          </a:p>
          <a:p>
            <a:pPr marL="0" indent="0">
              <a:buNone/>
            </a:pPr>
            <a:r>
              <a:rPr lang="en-US" dirty="0"/>
              <a:t> </a:t>
            </a:r>
          </a:p>
          <a:p>
            <a:pPr marL="0" indent="0">
              <a:buNone/>
            </a:pPr>
            <a:r>
              <a:rPr lang="en-US" dirty="0"/>
              <a:t>The program must have documented student outcomes that support the program educational objectives. Attainment of these outcomes prepares graduates to enter the professional practice of engineering. Student outcomes are outcomes (1) through (7), plus any additional outcomes that may be articulated by the program.</a:t>
            </a:r>
          </a:p>
          <a:p>
            <a:endParaRPr lang="en-US" dirty="0"/>
          </a:p>
        </p:txBody>
      </p:sp>
    </p:spTree>
    <p:extLst>
      <p:ext uri="{BB962C8B-B14F-4D97-AF65-F5344CB8AC3E}">
        <p14:creationId xmlns:p14="http://schemas.microsoft.com/office/powerpoint/2010/main" val="3159108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A3455-DAB2-4224-8DAF-1DA8A3F27344}"/>
              </a:ext>
            </a:extLst>
          </p:cNvPr>
          <p:cNvSpPr>
            <a:spLocks noGrp="1"/>
          </p:cNvSpPr>
          <p:nvPr>
            <p:ph type="title"/>
          </p:nvPr>
        </p:nvSpPr>
        <p:spPr/>
        <p:txBody>
          <a:bodyPr>
            <a:normAutofit/>
          </a:bodyPr>
          <a:lstStyle/>
          <a:p>
            <a:r>
              <a:rPr lang="en-US" sz="3900" dirty="0"/>
              <a:t>ABET Criterion 3: Student Outcomes (2)</a:t>
            </a:r>
          </a:p>
        </p:txBody>
      </p:sp>
      <p:sp>
        <p:nvSpPr>
          <p:cNvPr id="3" name="Content Placeholder 2">
            <a:extLst>
              <a:ext uri="{FF2B5EF4-FFF2-40B4-BE49-F238E27FC236}">
                <a16:creationId xmlns:a16="http://schemas.microsoft.com/office/drawing/2014/main" id="{C81CA46F-8C37-40AE-B7A0-8DFC5CBD5A01}"/>
              </a:ext>
            </a:extLst>
          </p:cNvPr>
          <p:cNvSpPr>
            <a:spLocks noGrp="1"/>
          </p:cNvSpPr>
          <p:nvPr>
            <p:ph idx="1"/>
          </p:nvPr>
        </p:nvSpPr>
        <p:spPr>
          <a:xfrm>
            <a:off x="457200" y="1600201"/>
            <a:ext cx="8229600" cy="4191000"/>
          </a:xfrm>
        </p:spPr>
        <p:txBody>
          <a:bodyPr>
            <a:normAutofit fontScale="77500" lnSpcReduction="20000"/>
          </a:bodyPr>
          <a:lstStyle/>
          <a:p>
            <a:pPr marL="395288" lvl="0" indent="-395288">
              <a:buNone/>
            </a:pPr>
            <a:r>
              <a:rPr lang="en-US" dirty="0"/>
              <a:t>(1) an ability to identify, formulate, and solve complex engineering problems by applying principles of engineering, science, and mathematics</a:t>
            </a:r>
          </a:p>
          <a:p>
            <a:pPr marL="0" indent="0">
              <a:buNone/>
            </a:pPr>
            <a:endParaRPr lang="en-US" dirty="0"/>
          </a:p>
          <a:p>
            <a:pPr marL="0" indent="0">
              <a:buNone/>
            </a:pPr>
            <a:r>
              <a:rPr lang="en-US" sz="3100" b="1" i="1" dirty="0"/>
              <a:t>ABET DEFINITION: Complex Engineering Problems – </a:t>
            </a:r>
            <a:r>
              <a:rPr lang="en-US" sz="3100" i="1" dirty="0"/>
              <a:t>Complex engineering problems include one or more of the following characteristics: involving wide-ranging or conflicting technical issues, having no obvious solution, addressing problems not encompassed by current standards and codes, involving diverse groups of stakeholders, including many component parts or sub-problems, involving multiple disciplines, or having significant consequences in a range of contexts.</a:t>
            </a:r>
            <a:endParaRPr lang="en-US" sz="3100" dirty="0"/>
          </a:p>
          <a:p>
            <a:endParaRPr lang="en-US" dirty="0"/>
          </a:p>
        </p:txBody>
      </p:sp>
    </p:spTree>
    <p:extLst>
      <p:ext uri="{BB962C8B-B14F-4D97-AF65-F5344CB8AC3E}">
        <p14:creationId xmlns:p14="http://schemas.microsoft.com/office/powerpoint/2010/main" val="365821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A3455-DAB2-4224-8DAF-1DA8A3F27344}"/>
              </a:ext>
            </a:extLst>
          </p:cNvPr>
          <p:cNvSpPr>
            <a:spLocks noGrp="1"/>
          </p:cNvSpPr>
          <p:nvPr>
            <p:ph type="title"/>
          </p:nvPr>
        </p:nvSpPr>
        <p:spPr/>
        <p:txBody>
          <a:bodyPr>
            <a:normAutofit/>
          </a:bodyPr>
          <a:lstStyle/>
          <a:p>
            <a:r>
              <a:rPr lang="en-US" sz="3900" dirty="0"/>
              <a:t>ABET Criterion 3: Student Outcomes (3)</a:t>
            </a:r>
          </a:p>
        </p:txBody>
      </p:sp>
      <p:sp>
        <p:nvSpPr>
          <p:cNvPr id="3" name="Content Placeholder 2">
            <a:extLst>
              <a:ext uri="{FF2B5EF4-FFF2-40B4-BE49-F238E27FC236}">
                <a16:creationId xmlns:a16="http://schemas.microsoft.com/office/drawing/2014/main" id="{C81CA46F-8C37-40AE-B7A0-8DFC5CBD5A01}"/>
              </a:ext>
            </a:extLst>
          </p:cNvPr>
          <p:cNvSpPr>
            <a:spLocks noGrp="1"/>
          </p:cNvSpPr>
          <p:nvPr>
            <p:ph idx="1"/>
          </p:nvPr>
        </p:nvSpPr>
        <p:spPr>
          <a:xfrm>
            <a:off x="457200" y="1600201"/>
            <a:ext cx="8229600" cy="4191000"/>
          </a:xfrm>
        </p:spPr>
        <p:txBody>
          <a:bodyPr>
            <a:normAutofit fontScale="55000" lnSpcReduction="20000"/>
          </a:bodyPr>
          <a:lstStyle/>
          <a:p>
            <a:pPr marL="338138" lvl="0" indent="-338138">
              <a:buNone/>
            </a:pPr>
            <a:r>
              <a:rPr lang="en-US" sz="3600" dirty="0"/>
              <a:t>(2) an ability to apply engineering design to produce solutions that meet specified needs with consideration of public health, safety, and welfare, as well as global, cultural, social, environmental, and economic factors</a:t>
            </a:r>
          </a:p>
          <a:p>
            <a:pPr marL="0" indent="0">
              <a:buNone/>
            </a:pPr>
            <a:r>
              <a:rPr lang="en-US" dirty="0"/>
              <a:t> </a:t>
            </a:r>
          </a:p>
          <a:p>
            <a:pPr marL="0" indent="0">
              <a:buNone/>
            </a:pPr>
            <a:r>
              <a:rPr lang="en-US" b="1" i="1" dirty="0"/>
              <a:t>ABET DEFINITION: Engineering Design – </a:t>
            </a:r>
            <a:r>
              <a:rPr lang="en-US" i="1" dirty="0"/>
              <a:t>Engineering design is a process of devising a system, component, or process to meet desired needs and specifications within constraints. It is an iterative, creative, decision-making process in which the basic sciences, mathematics, and engineering sciences are applied to convert resources into solutions. Engineering design involves identifying opportunities, developing requirements, performing analysis and synthesis, generating multiple solutions, evaluating solutions against requirements, considering risks, and making trade- offs, for the purpose of obtaining a high-quality solution under the given circumstances. For illustrative purposes only, examples of possible constraints include accessibility, aesthetics, codes, constructability, cost, ergonomics, extensibility, functionality, interoperability, legal considerations, maintainability, manufacturability, marketability, policy, regulations, schedule, standards, sustainability, or usability.</a:t>
            </a:r>
            <a:endParaRPr lang="en-US" dirty="0"/>
          </a:p>
          <a:p>
            <a:endParaRPr lang="en-US" dirty="0"/>
          </a:p>
        </p:txBody>
      </p:sp>
    </p:spTree>
    <p:extLst>
      <p:ext uri="{BB962C8B-B14F-4D97-AF65-F5344CB8AC3E}">
        <p14:creationId xmlns:p14="http://schemas.microsoft.com/office/powerpoint/2010/main" val="987624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A3455-DAB2-4224-8DAF-1DA8A3F27344}"/>
              </a:ext>
            </a:extLst>
          </p:cNvPr>
          <p:cNvSpPr>
            <a:spLocks noGrp="1"/>
          </p:cNvSpPr>
          <p:nvPr>
            <p:ph type="title"/>
          </p:nvPr>
        </p:nvSpPr>
        <p:spPr/>
        <p:txBody>
          <a:bodyPr>
            <a:normAutofit/>
          </a:bodyPr>
          <a:lstStyle/>
          <a:p>
            <a:r>
              <a:rPr lang="en-US" sz="3900" dirty="0"/>
              <a:t>ABET Criterion 3: Student Outcomes (4)</a:t>
            </a:r>
          </a:p>
        </p:txBody>
      </p:sp>
      <p:sp>
        <p:nvSpPr>
          <p:cNvPr id="3" name="Content Placeholder 2">
            <a:extLst>
              <a:ext uri="{FF2B5EF4-FFF2-40B4-BE49-F238E27FC236}">
                <a16:creationId xmlns:a16="http://schemas.microsoft.com/office/drawing/2014/main" id="{C81CA46F-8C37-40AE-B7A0-8DFC5CBD5A01}"/>
              </a:ext>
            </a:extLst>
          </p:cNvPr>
          <p:cNvSpPr>
            <a:spLocks noGrp="1"/>
          </p:cNvSpPr>
          <p:nvPr>
            <p:ph idx="1"/>
          </p:nvPr>
        </p:nvSpPr>
        <p:spPr>
          <a:xfrm>
            <a:off x="457200" y="1600201"/>
            <a:ext cx="8229600" cy="4191000"/>
          </a:xfrm>
        </p:spPr>
        <p:txBody>
          <a:bodyPr>
            <a:normAutofit/>
          </a:bodyPr>
          <a:lstStyle/>
          <a:p>
            <a:pPr marL="519113" lvl="0" indent="-519113">
              <a:buNone/>
            </a:pPr>
            <a:r>
              <a:rPr lang="en-US" dirty="0"/>
              <a:t>(3) an ability to communicate effectively with a range of audiences</a:t>
            </a:r>
          </a:p>
          <a:p>
            <a:pPr marL="519113" lvl="0" indent="-519113">
              <a:buNone/>
            </a:pPr>
            <a:r>
              <a:rPr lang="en-US" dirty="0"/>
              <a:t>(4) an ability to recognize ethical and professional responsibilities in engineering situations and make informed judgments, which must consider the impact of engineering solutions in global, economic, environmental, and societal contexts</a:t>
            </a:r>
          </a:p>
          <a:p>
            <a:endParaRPr lang="en-US" dirty="0"/>
          </a:p>
        </p:txBody>
      </p:sp>
    </p:spTree>
    <p:extLst>
      <p:ext uri="{BB962C8B-B14F-4D97-AF65-F5344CB8AC3E}">
        <p14:creationId xmlns:p14="http://schemas.microsoft.com/office/powerpoint/2010/main" val="257063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A3455-DAB2-4224-8DAF-1DA8A3F27344}"/>
              </a:ext>
            </a:extLst>
          </p:cNvPr>
          <p:cNvSpPr>
            <a:spLocks noGrp="1"/>
          </p:cNvSpPr>
          <p:nvPr>
            <p:ph type="title"/>
          </p:nvPr>
        </p:nvSpPr>
        <p:spPr/>
        <p:txBody>
          <a:bodyPr>
            <a:normAutofit/>
          </a:bodyPr>
          <a:lstStyle/>
          <a:p>
            <a:r>
              <a:rPr lang="en-US" sz="3900" dirty="0"/>
              <a:t>ABET Criterion 3: Student Outcomes (5)</a:t>
            </a:r>
          </a:p>
        </p:txBody>
      </p:sp>
      <p:sp>
        <p:nvSpPr>
          <p:cNvPr id="3" name="Content Placeholder 2">
            <a:extLst>
              <a:ext uri="{FF2B5EF4-FFF2-40B4-BE49-F238E27FC236}">
                <a16:creationId xmlns:a16="http://schemas.microsoft.com/office/drawing/2014/main" id="{C81CA46F-8C37-40AE-B7A0-8DFC5CBD5A01}"/>
              </a:ext>
            </a:extLst>
          </p:cNvPr>
          <p:cNvSpPr>
            <a:spLocks noGrp="1"/>
          </p:cNvSpPr>
          <p:nvPr>
            <p:ph idx="1"/>
          </p:nvPr>
        </p:nvSpPr>
        <p:spPr>
          <a:xfrm>
            <a:off x="457200" y="1600201"/>
            <a:ext cx="8229600" cy="4191000"/>
          </a:xfrm>
        </p:spPr>
        <p:txBody>
          <a:bodyPr>
            <a:normAutofit fontScale="92500" lnSpcReduction="20000"/>
          </a:bodyPr>
          <a:lstStyle/>
          <a:p>
            <a:pPr marL="519113" lvl="0" indent="-519113">
              <a:buNone/>
            </a:pPr>
            <a:r>
              <a:rPr lang="en-US" dirty="0"/>
              <a:t>(5) an ability to function effectively on a team whose members together provide leadership, create a collaborative and inclusive environment, establish goals, plan tasks, and meet objectives </a:t>
            </a:r>
          </a:p>
          <a:p>
            <a:pPr marL="0" indent="0">
              <a:buNone/>
            </a:pPr>
            <a:endParaRPr lang="en-US" sz="3000" dirty="0"/>
          </a:p>
          <a:p>
            <a:pPr marL="0" indent="0">
              <a:buNone/>
            </a:pPr>
            <a:r>
              <a:rPr lang="en-US" sz="3000" b="1" i="1" dirty="0"/>
              <a:t>ABET DEFINITION: Team – </a:t>
            </a:r>
            <a:r>
              <a:rPr lang="en-US" sz="3000" i="1" dirty="0"/>
              <a:t>A team consists of more than one person working toward a common goal and should include individuals of diverse backgrounds, skills, or perspectives.</a:t>
            </a:r>
            <a:endParaRPr lang="en-US" sz="3000" dirty="0"/>
          </a:p>
          <a:p>
            <a:endParaRPr lang="en-US" dirty="0"/>
          </a:p>
        </p:txBody>
      </p:sp>
    </p:spTree>
    <p:extLst>
      <p:ext uri="{BB962C8B-B14F-4D97-AF65-F5344CB8AC3E}">
        <p14:creationId xmlns:p14="http://schemas.microsoft.com/office/powerpoint/2010/main" val="727164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A3455-DAB2-4224-8DAF-1DA8A3F27344}"/>
              </a:ext>
            </a:extLst>
          </p:cNvPr>
          <p:cNvSpPr>
            <a:spLocks noGrp="1"/>
          </p:cNvSpPr>
          <p:nvPr>
            <p:ph type="title"/>
          </p:nvPr>
        </p:nvSpPr>
        <p:spPr/>
        <p:txBody>
          <a:bodyPr>
            <a:normAutofit/>
          </a:bodyPr>
          <a:lstStyle/>
          <a:p>
            <a:r>
              <a:rPr lang="en-US" sz="3900" dirty="0"/>
              <a:t>ABET Criterion 3: Student Outcomes (6)</a:t>
            </a:r>
          </a:p>
        </p:txBody>
      </p:sp>
      <p:sp>
        <p:nvSpPr>
          <p:cNvPr id="3" name="Content Placeholder 2">
            <a:extLst>
              <a:ext uri="{FF2B5EF4-FFF2-40B4-BE49-F238E27FC236}">
                <a16:creationId xmlns:a16="http://schemas.microsoft.com/office/drawing/2014/main" id="{C81CA46F-8C37-40AE-B7A0-8DFC5CBD5A01}"/>
              </a:ext>
            </a:extLst>
          </p:cNvPr>
          <p:cNvSpPr>
            <a:spLocks noGrp="1"/>
          </p:cNvSpPr>
          <p:nvPr>
            <p:ph idx="1"/>
          </p:nvPr>
        </p:nvSpPr>
        <p:spPr>
          <a:xfrm>
            <a:off x="457200" y="1600201"/>
            <a:ext cx="8229600" cy="4191000"/>
          </a:xfrm>
        </p:spPr>
        <p:txBody>
          <a:bodyPr>
            <a:normAutofit/>
          </a:bodyPr>
          <a:lstStyle/>
          <a:p>
            <a:pPr marL="576263" lvl="0" indent="-576263">
              <a:buNone/>
            </a:pPr>
            <a:r>
              <a:rPr lang="en-US" dirty="0"/>
              <a:t>(6) an ability to develop and conduct appropriate experimentation, analyze and interpret data, and use engineering judgment to draw conclusions </a:t>
            </a:r>
          </a:p>
          <a:p>
            <a:pPr marL="576263" lvl="0" indent="-576263">
              <a:buNone/>
            </a:pPr>
            <a:r>
              <a:rPr lang="en-US" dirty="0"/>
              <a:t>(7) an ability to acquire and apply new knowledge as needed, using appropriate learning strategies. </a:t>
            </a:r>
          </a:p>
          <a:p>
            <a:endParaRPr lang="en-US" dirty="0"/>
          </a:p>
        </p:txBody>
      </p:sp>
    </p:spTree>
    <p:extLst>
      <p:ext uri="{BB962C8B-B14F-4D97-AF65-F5344CB8AC3E}">
        <p14:creationId xmlns:p14="http://schemas.microsoft.com/office/powerpoint/2010/main" val="396315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C984B-1B4B-443F-B28E-30A3F3FE349B}"/>
              </a:ext>
            </a:extLst>
          </p:cNvPr>
          <p:cNvSpPr>
            <a:spLocks noGrp="1"/>
          </p:cNvSpPr>
          <p:nvPr>
            <p:ph type="title"/>
          </p:nvPr>
        </p:nvSpPr>
        <p:spPr/>
        <p:txBody>
          <a:bodyPr>
            <a:normAutofit fontScale="90000"/>
          </a:bodyPr>
          <a:lstStyle/>
          <a:p>
            <a:r>
              <a:rPr lang="en-US" dirty="0"/>
              <a:t>Criterion 4: Continuous Improvement </a:t>
            </a:r>
          </a:p>
        </p:txBody>
      </p:sp>
      <p:sp>
        <p:nvSpPr>
          <p:cNvPr id="3" name="Content Placeholder 2">
            <a:extLst>
              <a:ext uri="{FF2B5EF4-FFF2-40B4-BE49-F238E27FC236}">
                <a16:creationId xmlns:a16="http://schemas.microsoft.com/office/drawing/2014/main" id="{BF045611-DE79-4642-84C9-C099BEB9656D}"/>
              </a:ext>
            </a:extLst>
          </p:cNvPr>
          <p:cNvSpPr>
            <a:spLocks noGrp="1"/>
          </p:cNvSpPr>
          <p:nvPr>
            <p:ph idx="1"/>
          </p:nvPr>
        </p:nvSpPr>
        <p:spPr>
          <a:xfrm>
            <a:off x="457200" y="1426105"/>
            <a:ext cx="8229600" cy="4267200"/>
          </a:xfrm>
        </p:spPr>
        <p:txBody>
          <a:bodyPr>
            <a:normAutofit fontScale="85000" lnSpcReduction="10000"/>
          </a:bodyPr>
          <a:lstStyle/>
          <a:p>
            <a:endParaRPr lang="en-US" dirty="0"/>
          </a:p>
          <a:p>
            <a:r>
              <a:rPr lang="en-US" dirty="0"/>
              <a:t>The program must regularly use appropriate, documented processes for assessing and evaluating the extent to which the student outcomes are being attained.  </a:t>
            </a:r>
          </a:p>
          <a:p>
            <a:r>
              <a:rPr lang="en-US" dirty="0"/>
              <a:t>The results of these evaluations must be systematically utilized as input for the continuous improvement of the program.  </a:t>
            </a:r>
          </a:p>
          <a:p>
            <a:r>
              <a:rPr lang="en-US" dirty="0"/>
              <a:t>Other available information may also be used to assist in the continuous improvement of the program.</a:t>
            </a:r>
          </a:p>
          <a:p>
            <a:pPr marL="0" indent="0">
              <a:buNone/>
            </a:pPr>
            <a:endParaRPr lang="en-US" dirty="0"/>
          </a:p>
        </p:txBody>
      </p:sp>
    </p:spTree>
    <p:extLst>
      <p:ext uri="{BB962C8B-B14F-4D97-AF65-F5344CB8AC3E}">
        <p14:creationId xmlns:p14="http://schemas.microsoft.com/office/powerpoint/2010/main" val="282572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C984B-1B4B-443F-B28E-30A3F3FE349B}"/>
              </a:ext>
            </a:extLst>
          </p:cNvPr>
          <p:cNvSpPr>
            <a:spLocks noGrp="1"/>
          </p:cNvSpPr>
          <p:nvPr>
            <p:ph type="title"/>
          </p:nvPr>
        </p:nvSpPr>
        <p:spPr/>
        <p:txBody>
          <a:bodyPr>
            <a:normAutofit/>
          </a:bodyPr>
          <a:lstStyle/>
          <a:p>
            <a:r>
              <a:rPr lang="en-US" dirty="0"/>
              <a:t>Criterion 5: Curriculum (1)</a:t>
            </a:r>
          </a:p>
        </p:txBody>
      </p:sp>
      <p:sp>
        <p:nvSpPr>
          <p:cNvPr id="3" name="Content Placeholder 2">
            <a:extLst>
              <a:ext uri="{FF2B5EF4-FFF2-40B4-BE49-F238E27FC236}">
                <a16:creationId xmlns:a16="http://schemas.microsoft.com/office/drawing/2014/main" id="{BF045611-DE79-4642-84C9-C099BEB9656D}"/>
              </a:ext>
            </a:extLst>
          </p:cNvPr>
          <p:cNvSpPr>
            <a:spLocks noGrp="1"/>
          </p:cNvSpPr>
          <p:nvPr>
            <p:ph idx="1"/>
          </p:nvPr>
        </p:nvSpPr>
        <p:spPr>
          <a:xfrm>
            <a:off x="457200" y="1600201"/>
            <a:ext cx="8229600" cy="4267200"/>
          </a:xfrm>
        </p:spPr>
        <p:txBody>
          <a:bodyPr>
            <a:normAutofit fontScale="92500" lnSpcReduction="20000"/>
          </a:bodyPr>
          <a:lstStyle/>
          <a:p>
            <a:pPr marL="0" indent="0">
              <a:buNone/>
            </a:pPr>
            <a:r>
              <a:rPr lang="en-US" dirty="0"/>
              <a:t>The curriculum requirements specify subject areas appropriate to engineering but do not prescribe specific courses. </a:t>
            </a:r>
          </a:p>
          <a:p>
            <a:pPr marL="0" indent="0">
              <a:buNone/>
            </a:pPr>
            <a:endParaRPr lang="en-US" dirty="0"/>
          </a:p>
          <a:p>
            <a:pPr marL="0" indent="0">
              <a:buNone/>
            </a:pPr>
            <a:r>
              <a:rPr lang="en-US" dirty="0"/>
              <a:t>The program curriculum must provide adequate content for each area, consistent with the student outcomes and program educational objectives, to ensure that students are prepared to enter the practice of engineering. The curriculum must include: </a:t>
            </a:r>
          </a:p>
          <a:p>
            <a:pPr marL="0" indent="0">
              <a:buNone/>
            </a:pPr>
            <a:endParaRPr lang="en-US" dirty="0"/>
          </a:p>
        </p:txBody>
      </p:sp>
    </p:spTree>
    <p:extLst>
      <p:ext uri="{BB962C8B-B14F-4D97-AF65-F5344CB8AC3E}">
        <p14:creationId xmlns:p14="http://schemas.microsoft.com/office/powerpoint/2010/main" val="3123207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DA4F7-3D59-4943-9DF0-7AC8B3242403}"/>
              </a:ext>
            </a:extLst>
          </p:cNvPr>
          <p:cNvSpPr>
            <a:spLocks noGrp="1"/>
          </p:cNvSpPr>
          <p:nvPr>
            <p:ph type="title"/>
          </p:nvPr>
        </p:nvSpPr>
        <p:spPr>
          <a:xfrm>
            <a:off x="457200" y="274638"/>
            <a:ext cx="8229600" cy="1096962"/>
          </a:xfrm>
        </p:spPr>
        <p:txBody>
          <a:bodyPr>
            <a:normAutofit/>
          </a:bodyPr>
          <a:lstStyle/>
          <a:p>
            <a:r>
              <a:rPr lang="en-US" dirty="0"/>
              <a:t>Tentative outline</a:t>
            </a:r>
          </a:p>
        </p:txBody>
      </p:sp>
      <p:sp>
        <p:nvSpPr>
          <p:cNvPr id="3" name="Content Placeholder 2">
            <a:extLst>
              <a:ext uri="{FF2B5EF4-FFF2-40B4-BE49-F238E27FC236}">
                <a16:creationId xmlns:a16="http://schemas.microsoft.com/office/drawing/2014/main" id="{06C279E5-BF62-46C5-AE99-6B437CE2B347}"/>
              </a:ext>
            </a:extLst>
          </p:cNvPr>
          <p:cNvSpPr>
            <a:spLocks noGrp="1"/>
          </p:cNvSpPr>
          <p:nvPr>
            <p:ph idx="1"/>
          </p:nvPr>
        </p:nvSpPr>
        <p:spPr>
          <a:xfrm>
            <a:off x="457200" y="1600201"/>
            <a:ext cx="8229600" cy="4191000"/>
          </a:xfrm>
        </p:spPr>
        <p:txBody>
          <a:bodyPr>
            <a:normAutofit fontScale="62500" lnSpcReduction="20000"/>
          </a:bodyPr>
          <a:lstStyle/>
          <a:p>
            <a:r>
              <a:rPr lang="en-US" dirty="0">
                <a:latin typeface="Arial" panose="020B0604020202020204" pitchFamily="34" charset="0"/>
              </a:rPr>
              <a:t>Monday: ABET Accreditation Overview</a:t>
            </a:r>
            <a:endParaRPr lang="en-US" dirty="0"/>
          </a:p>
          <a:p>
            <a:pPr marL="857250" lvl="1"/>
            <a:r>
              <a:rPr lang="en-US" dirty="0">
                <a:latin typeface="Arial" panose="020B0604020202020204" pitchFamily="34" charset="0"/>
              </a:rPr>
              <a:t>ABET accreditation requirements</a:t>
            </a:r>
            <a:endParaRPr lang="en-US" dirty="0"/>
          </a:p>
          <a:p>
            <a:pPr marL="857250" lvl="1"/>
            <a:r>
              <a:rPr lang="en-US" dirty="0">
                <a:latin typeface="Arial" panose="020B0604020202020204" pitchFamily="34" charset="0"/>
              </a:rPr>
              <a:t>Assessment / evaluation / feedback process</a:t>
            </a:r>
            <a:endParaRPr lang="en-US" dirty="0"/>
          </a:p>
          <a:p>
            <a:r>
              <a:rPr lang="en-US" dirty="0">
                <a:latin typeface="Arial" panose="020B0604020202020204" pitchFamily="34" charset="0"/>
              </a:rPr>
              <a:t>Wednesday: ABET Criteria 1-4</a:t>
            </a:r>
            <a:endParaRPr lang="en-US" dirty="0"/>
          </a:p>
          <a:p>
            <a:pPr marL="857250" lvl="1"/>
            <a:r>
              <a:rPr lang="en-US" dirty="0">
                <a:latin typeface="Arial" panose="020B0604020202020204" pitchFamily="34" charset="0"/>
              </a:rPr>
              <a:t>Students</a:t>
            </a:r>
            <a:endParaRPr lang="en-US" dirty="0"/>
          </a:p>
          <a:p>
            <a:pPr marL="857250" lvl="1"/>
            <a:r>
              <a:rPr lang="en-US" dirty="0">
                <a:latin typeface="Arial" panose="020B0604020202020204" pitchFamily="34" charset="0"/>
              </a:rPr>
              <a:t>Program Educational Objectives</a:t>
            </a:r>
            <a:endParaRPr lang="en-US" dirty="0"/>
          </a:p>
          <a:p>
            <a:pPr marL="857250" lvl="1"/>
            <a:r>
              <a:rPr lang="en-US" dirty="0">
                <a:latin typeface="Arial" panose="020B0604020202020204" pitchFamily="34" charset="0"/>
              </a:rPr>
              <a:t>Student Outcomes</a:t>
            </a:r>
            <a:endParaRPr lang="en-US" dirty="0"/>
          </a:p>
          <a:p>
            <a:pPr marL="857250" lvl="1"/>
            <a:r>
              <a:rPr lang="en-US" dirty="0">
                <a:latin typeface="Arial" panose="020B0604020202020204" pitchFamily="34" charset="0"/>
              </a:rPr>
              <a:t>Continuous Improvement</a:t>
            </a:r>
            <a:endParaRPr lang="en-US" dirty="0"/>
          </a:p>
          <a:p>
            <a:r>
              <a:rPr lang="en-US" dirty="0">
                <a:latin typeface="Arial" panose="020B0604020202020204" pitchFamily="34" charset="0"/>
              </a:rPr>
              <a:t>Thursday: ABET Criteria 5-8</a:t>
            </a:r>
            <a:endParaRPr lang="en-US" dirty="0"/>
          </a:p>
          <a:p>
            <a:pPr marL="857250" lvl="1"/>
            <a:r>
              <a:rPr lang="en-US" dirty="0">
                <a:latin typeface="Arial" panose="020B0604020202020204" pitchFamily="34" charset="0"/>
              </a:rPr>
              <a:t>Curriculum</a:t>
            </a:r>
            <a:endParaRPr lang="en-US" dirty="0"/>
          </a:p>
          <a:p>
            <a:pPr marL="857250" lvl="1"/>
            <a:r>
              <a:rPr lang="en-US" dirty="0">
                <a:latin typeface="Arial" panose="020B0604020202020204" pitchFamily="34" charset="0"/>
              </a:rPr>
              <a:t>Faculty</a:t>
            </a:r>
            <a:endParaRPr lang="en-US" dirty="0"/>
          </a:p>
          <a:p>
            <a:pPr marL="857250" lvl="1"/>
            <a:r>
              <a:rPr lang="en-US" dirty="0">
                <a:latin typeface="Arial" panose="020B0604020202020204" pitchFamily="34" charset="0"/>
              </a:rPr>
              <a:t>Facilities</a:t>
            </a:r>
            <a:endParaRPr lang="en-US" dirty="0"/>
          </a:p>
          <a:p>
            <a:pPr marL="857250" lvl="1"/>
            <a:r>
              <a:rPr lang="en-US" dirty="0">
                <a:latin typeface="Arial" panose="020B0604020202020204" pitchFamily="34" charset="0"/>
              </a:rPr>
              <a:t>Institutional Support</a:t>
            </a:r>
            <a:endParaRPr lang="en-US" dirty="0"/>
          </a:p>
          <a:p>
            <a:r>
              <a:rPr lang="en-US" dirty="0">
                <a:latin typeface="Arial" panose="020B0604020202020204" pitchFamily="34" charset="0"/>
              </a:rPr>
              <a:t>Friday: OU SECS Assessment and Continuous Improvement</a:t>
            </a:r>
            <a:endParaRPr lang="en-US" dirty="0"/>
          </a:p>
          <a:p>
            <a:endParaRPr lang="en-US" dirty="0"/>
          </a:p>
        </p:txBody>
      </p:sp>
    </p:spTree>
    <p:extLst>
      <p:ext uri="{BB962C8B-B14F-4D97-AF65-F5344CB8AC3E}">
        <p14:creationId xmlns:p14="http://schemas.microsoft.com/office/powerpoint/2010/main" val="312442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C984B-1B4B-443F-B28E-30A3F3FE349B}"/>
              </a:ext>
            </a:extLst>
          </p:cNvPr>
          <p:cNvSpPr>
            <a:spLocks noGrp="1"/>
          </p:cNvSpPr>
          <p:nvPr>
            <p:ph type="title"/>
          </p:nvPr>
        </p:nvSpPr>
        <p:spPr/>
        <p:txBody>
          <a:bodyPr>
            <a:normAutofit/>
          </a:bodyPr>
          <a:lstStyle/>
          <a:p>
            <a:r>
              <a:rPr lang="en-US" dirty="0"/>
              <a:t>Criterion 5: Curriculum (2) </a:t>
            </a:r>
          </a:p>
        </p:txBody>
      </p:sp>
      <p:sp>
        <p:nvSpPr>
          <p:cNvPr id="3" name="Content Placeholder 2">
            <a:extLst>
              <a:ext uri="{FF2B5EF4-FFF2-40B4-BE49-F238E27FC236}">
                <a16:creationId xmlns:a16="http://schemas.microsoft.com/office/drawing/2014/main" id="{BF045611-DE79-4642-84C9-C099BEB9656D}"/>
              </a:ext>
            </a:extLst>
          </p:cNvPr>
          <p:cNvSpPr>
            <a:spLocks noGrp="1"/>
          </p:cNvSpPr>
          <p:nvPr>
            <p:ph idx="1"/>
          </p:nvPr>
        </p:nvSpPr>
        <p:spPr>
          <a:xfrm>
            <a:off x="457200" y="1600201"/>
            <a:ext cx="8229600" cy="4267200"/>
          </a:xfrm>
        </p:spPr>
        <p:txBody>
          <a:bodyPr>
            <a:normAutofit fontScale="62500" lnSpcReduction="20000"/>
          </a:bodyPr>
          <a:lstStyle/>
          <a:p>
            <a:pPr marL="338138" lvl="0" indent="-338138">
              <a:buNone/>
            </a:pPr>
            <a:r>
              <a:rPr lang="en-US" sz="3800" dirty="0"/>
              <a:t>(a) a minimum of 30 semester credit hours (or equivalent) of a combination of college-level mathematics and basic sciences with experimental experience appropriate to the program. </a:t>
            </a:r>
          </a:p>
          <a:p>
            <a:pPr marL="0" indent="0">
              <a:buNone/>
            </a:pPr>
            <a:r>
              <a:rPr lang="en-US" b="1" i="1" dirty="0"/>
              <a:t> </a:t>
            </a:r>
            <a:endParaRPr lang="en-US" dirty="0"/>
          </a:p>
          <a:p>
            <a:pPr marL="0" indent="0">
              <a:buNone/>
            </a:pPr>
            <a:r>
              <a:rPr lang="en-US" b="1" i="1" dirty="0"/>
              <a:t>ABET DEFINITION: College-Level Mathematics – </a:t>
            </a:r>
            <a:r>
              <a:rPr lang="en-US" i="1" dirty="0"/>
              <a:t>College-level mathematics consists of mathematics that requires a degree of mathematical sophistication at least equivalent to that of introductory calculus. For illustrative purposes, some examples of college-level mathematics include calculus, differential equations, probability, statistics, linear algebra, and discrete mathematics.</a:t>
            </a:r>
            <a:endParaRPr lang="en-US" dirty="0"/>
          </a:p>
          <a:p>
            <a:pPr marL="0" indent="0">
              <a:buNone/>
            </a:pPr>
            <a:r>
              <a:rPr lang="en-US" b="1" i="1" dirty="0"/>
              <a:t> </a:t>
            </a:r>
            <a:endParaRPr lang="en-US" dirty="0"/>
          </a:p>
          <a:p>
            <a:pPr marL="0" indent="0">
              <a:buNone/>
            </a:pPr>
            <a:r>
              <a:rPr lang="en-US" b="1" i="1" dirty="0"/>
              <a:t>ABET DEFINITION: Basic Science – </a:t>
            </a:r>
            <a:r>
              <a:rPr lang="en-US" i="1" dirty="0"/>
              <a:t>Basic sciences are disciplines focused on knowledge or understanding of the fundamental aspects of natural phenomena. Basic sciences consist of chemistry and physics and other natural sciences including life, earth, and space sciences.</a:t>
            </a:r>
            <a:endParaRPr lang="en-US" dirty="0"/>
          </a:p>
          <a:p>
            <a:pPr marL="0" indent="0">
              <a:buNone/>
            </a:pPr>
            <a:endParaRPr lang="en-US" dirty="0"/>
          </a:p>
        </p:txBody>
      </p:sp>
    </p:spTree>
    <p:extLst>
      <p:ext uri="{BB962C8B-B14F-4D97-AF65-F5344CB8AC3E}">
        <p14:creationId xmlns:p14="http://schemas.microsoft.com/office/powerpoint/2010/main" val="3070356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C984B-1B4B-443F-B28E-30A3F3FE349B}"/>
              </a:ext>
            </a:extLst>
          </p:cNvPr>
          <p:cNvSpPr>
            <a:spLocks noGrp="1"/>
          </p:cNvSpPr>
          <p:nvPr>
            <p:ph type="title"/>
          </p:nvPr>
        </p:nvSpPr>
        <p:spPr/>
        <p:txBody>
          <a:bodyPr>
            <a:normAutofit/>
          </a:bodyPr>
          <a:lstStyle/>
          <a:p>
            <a:r>
              <a:rPr lang="en-US" dirty="0"/>
              <a:t>Criterion 5: Curriculum (3)</a:t>
            </a:r>
          </a:p>
        </p:txBody>
      </p:sp>
      <p:sp>
        <p:nvSpPr>
          <p:cNvPr id="3" name="Content Placeholder 2">
            <a:extLst>
              <a:ext uri="{FF2B5EF4-FFF2-40B4-BE49-F238E27FC236}">
                <a16:creationId xmlns:a16="http://schemas.microsoft.com/office/drawing/2014/main" id="{BF045611-DE79-4642-84C9-C099BEB9656D}"/>
              </a:ext>
            </a:extLst>
          </p:cNvPr>
          <p:cNvSpPr>
            <a:spLocks noGrp="1"/>
          </p:cNvSpPr>
          <p:nvPr>
            <p:ph idx="1"/>
          </p:nvPr>
        </p:nvSpPr>
        <p:spPr>
          <a:xfrm>
            <a:off x="457200" y="1600201"/>
            <a:ext cx="8229600" cy="4190999"/>
          </a:xfrm>
        </p:spPr>
        <p:txBody>
          <a:bodyPr>
            <a:normAutofit fontScale="77500" lnSpcReduction="20000"/>
          </a:bodyPr>
          <a:lstStyle/>
          <a:p>
            <a:pPr marL="463550" lvl="0" indent="-463550">
              <a:buNone/>
            </a:pPr>
            <a:r>
              <a:rPr lang="en-US" dirty="0"/>
              <a:t>(b)  a minimum of 45 semester credit hours (or equivalent) of engineering topics appropriate to the program, consisting of engineering and computer sciences and engineering design, and utilizing modern engineering tools. </a:t>
            </a:r>
          </a:p>
          <a:p>
            <a:pPr marL="0" indent="0">
              <a:buNone/>
            </a:pPr>
            <a:r>
              <a:rPr lang="en-US" b="1" i="1" dirty="0"/>
              <a:t> </a:t>
            </a:r>
            <a:endParaRPr lang="en-US" dirty="0"/>
          </a:p>
          <a:p>
            <a:pPr marL="0" indent="0">
              <a:buNone/>
            </a:pPr>
            <a:r>
              <a:rPr lang="en-US" b="1" i="1" dirty="0"/>
              <a:t>ABET DEFINITION: Engineering Science – </a:t>
            </a:r>
            <a:r>
              <a:rPr lang="en-US" i="1" dirty="0"/>
              <a:t>Engineering sciences are based on mathematics and basic sciences but carry knowledge further toward creative application needed to solve engineering problems. These studies provide a bridge between mathematics and basic sciences on the one hand and engineering practice on the other.</a:t>
            </a:r>
            <a:endParaRPr lang="en-US" dirty="0"/>
          </a:p>
          <a:p>
            <a:pPr marL="0" indent="0">
              <a:buNone/>
            </a:pPr>
            <a:endParaRPr lang="en-US" dirty="0"/>
          </a:p>
        </p:txBody>
      </p:sp>
    </p:spTree>
    <p:extLst>
      <p:ext uri="{BB962C8B-B14F-4D97-AF65-F5344CB8AC3E}">
        <p14:creationId xmlns:p14="http://schemas.microsoft.com/office/powerpoint/2010/main" val="2274309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C984B-1B4B-443F-B28E-30A3F3FE349B}"/>
              </a:ext>
            </a:extLst>
          </p:cNvPr>
          <p:cNvSpPr>
            <a:spLocks noGrp="1"/>
          </p:cNvSpPr>
          <p:nvPr>
            <p:ph type="title"/>
          </p:nvPr>
        </p:nvSpPr>
        <p:spPr/>
        <p:txBody>
          <a:bodyPr>
            <a:normAutofit/>
          </a:bodyPr>
          <a:lstStyle/>
          <a:p>
            <a:r>
              <a:rPr lang="en-US" dirty="0"/>
              <a:t>Criterion 5: Curriculum (4) </a:t>
            </a:r>
          </a:p>
        </p:txBody>
      </p:sp>
      <p:sp>
        <p:nvSpPr>
          <p:cNvPr id="3" name="Content Placeholder 2">
            <a:extLst>
              <a:ext uri="{FF2B5EF4-FFF2-40B4-BE49-F238E27FC236}">
                <a16:creationId xmlns:a16="http://schemas.microsoft.com/office/drawing/2014/main" id="{BF045611-DE79-4642-84C9-C099BEB9656D}"/>
              </a:ext>
            </a:extLst>
          </p:cNvPr>
          <p:cNvSpPr>
            <a:spLocks noGrp="1"/>
          </p:cNvSpPr>
          <p:nvPr>
            <p:ph idx="1"/>
          </p:nvPr>
        </p:nvSpPr>
        <p:spPr>
          <a:xfrm>
            <a:off x="457200" y="1600201"/>
            <a:ext cx="8229600" cy="4267200"/>
          </a:xfrm>
        </p:spPr>
        <p:txBody>
          <a:bodyPr>
            <a:normAutofit fontScale="92500" lnSpcReduction="20000"/>
          </a:bodyPr>
          <a:lstStyle/>
          <a:p>
            <a:pPr marL="576263" lvl="0" indent="-576263">
              <a:buNone/>
            </a:pPr>
            <a:r>
              <a:rPr lang="en-US" dirty="0"/>
              <a:t>(c)  a broad education component that complements the technical content of the curriculum and is consistent with the program educational objectives. </a:t>
            </a:r>
          </a:p>
          <a:p>
            <a:pPr marL="0" indent="0">
              <a:buNone/>
            </a:pPr>
            <a:r>
              <a:rPr lang="en-US" dirty="0"/>
              <a:t> </a:t>
            </a:r>
          </a:p>
          <a:p>
            <a:pPr marL="631825" indent="-631825">
              <a:buNone/>
            </a:pPr>
            <a:r>
              <a:rPr lang="en-US" dirty="0"/>
              <a:t>(d)  a culminating major engineering design experience that 1) incorporates appropriate engineering standards and multiple constraints, and 2) is based on the knowledge and skills acquired in earlier course work. </a:t>
            </a:r>
          </a:p>
          <a:p>
            <a:pPr marL="0" indent="0">
              <a:buNone/>
            </a:pPr>
            <a:endParaRPr lang="en-US" dirty="0"/>
          </a:p>
        </p:txBody>
      </p:sp>
    </p:spTree>
    <p:extLst>
      <p:ext uri="{BB962C8B-B14F-4D97-AF65-F5344CB8AC3E}">
        <p14:creationId xmlns:p14="http://schemas.microsoft.com/office/powerpoint/2010/main" val="227099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109AB-0E23-473E-84A9-0088C4E10B09}"/>
              </a:ext>
            </a:extLst>
          </p:cNvPr>
          <p:cNvSpPr>
            <a:spLocks noGrp="1"/>
          </p:cNvSpPr>
          <p:nvPr>
            <p:ph type="title"/>
          </p:nvPr>
        </p:nvSpPr>
        <p:spPr/>
        <p:txBody>
          <a:bodyPr/>
          <a:lstStyle/>
          <a:p>
            <a:r>
              <a:rPr lang="en-US" dirty="0"/>
              <a:t>Criterion 6: Faculty (1)</a:t>
            </a:r>
          </a:p>
        </p:txBody>
      </p:sp>
      <p:sp>
        <p:nvSpPr>
          <p:cNvPr id="3" name="Content Placeholder 2">
            <a:extLst>
              <a:ext uri="{FF2B5EF4-FFF2-40B4-BE49-F238E27FC236}">
                <a16:creationId xmlns:a16="http://schemas.microsoft.com/office/drawing/2014/main" id="{9686098A-6FB3-413F-A2EF-3817F4741D01}"/>
              </a:ext>
            </a:extLst>
          </p:cNvPr>
          <p:cNvSpPr>
            <a:spLocks noGrp="1"/>
          </p:cNvSpPr>
          <p:nvPr>
            <p:ph idx="1"/>
          </p:nvPr>
        </p:nvSpPr>
        <p:spPr>
          <a:xfrm>
            <a:off x="457200" y="1600201"/>
            <a:ext cx="8229600" cy="4038600"/>
          </a:xfrm>
        </p:spPr>
        <p:txBody>
          <a:bodyPr>
            <a:normAutofit fontScale="85000" lnSpcReduction="20000"/>
          </a:bodyPr>
          <a:lstStyle/>
          <a:p>
            <a:r>
              <a:rPr lang="en-US" dirty="0"/>
              <a:t>The program must demonstrate that the faculty members are of sufficient number and they have the competencies to cover all of the curricular areas of the program. </a:t>
            </a:r>
          </a:p>
          <a:p>
            <a:pPr marL="0" indent="0">
              <a:buNone/>
            </a:pPr>
            <a:endParaRPr lang="en-US" dirty="0"/>
          </a:p>
          <a:p>
            <a:r>
              <a:rPr lang="en-US" dirty="0"/>
              <a:t>There must be sufficient faculty to accommodate adequate levels of student-faculty interaction, student advising and counseling, university service activities, professional development, and interactions with industrial and professional practitioners, as well as employers of students. </a:t>
            </a:r>
          </a:p>
          <a:p>
            <a:endParaRPr lang="en-US" dirty="0"/>
          </a:p>
        </p:txBody>
      </p:sp>
    </p:spTree>
    <p:extLst>
      <p:ext uri="{BB962C8B-B14F-4D97-AF65-F5344CB8AC3E}">
        <p14:creationId xmlns:p14="http://schemas.microsoft.com/office/powerpoint/2010/main" val="68397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CACDC-5C53-494D-A56B-097A28A1EB90}"/>
              </a:ext>
            </a:extLst>
          </p:cNvPr>
          <p:cNvSpPr>
            <a:spLocks noGrp="1"/>
          </p:cNvSpPr>
          <p:nvPr>
            <p:ph type="title"/>
          </p:nvPr>
        </p:nvSpPr>
        <p:spPr/>
        <p:txBody>
          <a:bodyPr/>
          <a:lstStyle/>
          <a:p>
            <a:r>
              <a:rPr lang="en-US" dirty="0"/>
              <a:t>Criterion 6: Faculty (2)</a:t>
            </a:r>
          </a:p>
        </p:txBody>
      </p:sp>
      <p:sp>
        <p:nvSpPr>
          <p:cNvPr id="3" name="Content Placeholder 2">
            <a:extLst>
              <a:ext uri="{FF2B5EF4-FFF2-40B4-BE49-F238E27FC236}">
                <a16:creationId xmlns:a16="http://schemas.microsoft.com/office/drawing/2014/main" id="{745F6E89-5286-4037-9E47-ABC6BC7FDA67}"/>
              </a:ext>
            </a:extLst>
          </p:cNvPr>
          <p:cNvSpPr>
            <a:spLocks noGrp="1"/>
          </p:cNvSpPr>
          <p:nvPr>
            <p:ph idx="1"/>
          </p:nvPr>
        </p:nvSpPr>
        <p:spPr>
          <a:xfrm>
            <a:off x="457200" y="1600201"/>
            <a:ext cx="8229600" cy="4267200"/>
          </a:xfrm>
        </p:spPr>
        <p:txBody>
          <a:bodyPr>
            <a:normAutofit fontScale="77500" lnSpcReduction="20000"/>
          </a:bodyPr>
          <a:lstStyle/>
          <a:p>
            <a:r>
              <a:rPr lang="en-US" dirty="0"/>
              <a:t>The program faculty must have appropriate qualifications and must have and demonstrate sufficient authority to ensure the proper guidance of the program and to develop and implement processes for the evaluation, assessment, and continuing improvement of the program. </a:t>
            </a:r>
          </a:p>
          <a:p>
            <a:pPr marL="0" indent="0">
              <a:buNone/>
            </a:pPr>
            <a:endParaRPr lang="en-US" dirty="0"/>
          </a:p>
          <a:p>
            <a:r>
              <a:rPr lang="en-US" dirty="0"/>
              <a:t>The overall competence of the faculty may be judged by such factors as education, diversity of backgrounds, engineering experience, teaching effectiveness and experience, ability to communicate, enthusiasm for developing more effective programs, level of scholarship, participation in professional societies, and licensure as Professional Engineers.</a:t>
            </a:r>
          </a:p>
          <a:p>
            <a:endParaRPr lang="en-US" dirty="0"/>
          </a:p>
        </p:txBody>
      </p:sp>
    </p:spTree>
    <p:extLst>
      <p:ext uri="{BB962C8B-B14F-4D97-AF65-F5344CB8AC3E}">
        <p14:creationId xmlns:p14="http://schemas.microsoft.com/office/powerpoint/2010/main" val="417352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5CFD2-8E2D-43AA-925F-55E74B01C376}"/>
              </a:ext>
            </a:extLst>
          </p:cNvPr>
          <p:cNvSpPr>
            <a:spLocks noGrp="1"/>
          </p:cNvSpPr>
          <p:nvPr>
            <p:ph type="title"/>
          </p:nvPr>
        </p:nvSpPr>
        <p:spPr/>
        <p:txBody>
          <a:bodyPr>
            <a:normAutofit/>
          </a:bodyPr>
          <a:lstStyle/>
          <a:p>
            <a:r>
              <a:rPr lang="en-US" dirty="0"/>
              <a:t>Criterion 7: Facilities </a:t>
            </a:r>
          </a:p>
        </p:txBody>
      </p:sp>
      <p:sp>
        <p:nvSpPr>
          <p:cNvPr id="3" name="Content Placeholder 2">
            <a:extLst>
              <a:ext uri="{FF2B5EF4-FFF2-40B4-BE49-F238E27FC236}">
                <a16:creationId xmlns:a16="http://schemas.microsoft.com/office/drawing/2014/main" id="{9B0BFD1D-738B-4396-A802-0D00D3418D63}"/>
              </a:ext>
            </a:extLst>
          </p:cNvPr>
          <p:cNvSpPr>
            <a:spLocks noGrp="1"/>
          </p:cNvSpPr>
          <p:nvPr>
            <p:ph idx="1"/>
          </p:nvPr>
        </p:nvSpPr>
        <p:spPr>
          <a:xfrm>
            <a:off x="457200" y="1600201"/>
            <a:ext cx="8229600" cy="4267200"/>
          </a:xfrm>
        </p:spPr>
        <p:txBody>
          <a:bodyPr>
            <a:normAutofit fontScale="70000" lnSpcReduction="20000"/>
          </a:bodyPr>
          <a:lstStyle/>
          <a:p>
            <a:endParaRPr lang="en-US" dirty="0"/>
          </a:p>
          <a:p>
            <a:r>
              <a:rPr lang="en-US" dirty="0"/>
              <a:t>Classrooms, offices, laboratories, and associated equipment must be adequate to support attainment of the student outcomes and to provide an atmosphere conducive to learning.  </a:t>
            </a:r>
          </a:p>
          <a:p>
            <a:r>
              <a:rPr lang="en-US" dirty="0"/>
              <a:t>Modern tools, equipment, computing resources, and laboratories appropriate to the program must be available, accessible, and systematically maintained and upgraded to enable students to attain the student outcomes and to support program needs.  </a:t>
            </a:r>
          </a:p>
          <a:p>
            <a:r>
              <a:rPr lang="en-US" dirty="0"/>
              <a:t>Students must be provided appropriate guidance regarding the use of the tools, equipment, computing resources, and laboratories available to the program.  </a:t>
            </a:r>
          </a:p>
          <a:p>
            <a:r>
              <a:rPr lang="en-US" dirty="0"/>
              <a:t>The library services and the computing and information infrastructure must be adequate to support the scholarly and professional activities of the students and faculty.</a:t>
            </a:r>
          </a:p>
          <a:p>
            <a:endParaRPr lang="en-US" dirty="0"/>
          </a:p>
        </p:txBody>
      </p:sp>
    </p:spTree>
    <p:extLst>
      <p:ext uri="{BB962C8B-B14F-4D97-AF65-F5344CB8AC3E}">
        <p14:creationId xmlns:p14="http://schemas.microsoft.com/office/powerpoint/2010/main" val="248999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287A7-F97E-401C-8AB1-29AF5916D7D2}"/>
              </a:ext>
            </a:extLst>
          </p:cNvPr>
          <p:cNvSpPr>
            <a:spLocks noGrp="1"/>
          </p:cNvSpPr>
          <p:nvPr>
            <p:ph type="title"/>
          </p:nvPr>
        </p:nvSpPr>
        <p:spPr/>
        <p:txBody>
          <a:bodyPr>
            <a:normAutofit/>
          </a:bodyPr>
          <a:lstStyle/>
          <a:p>
            <a:r>
              <a:rPr lang="en-US" dirty="0"/>
              <a:t>Criterion 8: Institutional Support</a:t>
            </a:r>
          </a:p>
        </p:txBody>
      </p:sp>
      <p:sp>
        <p:nvSpPr>
          <p:cNvPr id="3" name="Content Placeholder 2">
            <a:extLst>
              <a:ext uri="{FF2B5EF4-FFF2-40B4-BE49-F238E27FC236}">
                <a16:creationId xmlns:a16="http://schemas.microsoft.com/office/drawing/2014/main" id="{B90D46C4-0227-4D03-B7A7-A809925FC580}"/>
              </a:ext>
            </a:extLst>
          </p:cNvPr>
          <p:cNvSpPr>
            <a:spLocks noGrp="1"/>
          </p:cNvSpPr>
          <p:nvPr>
            <p:ph idx="1"/>
          </p:nvPr>
        </p:nvSpPr>
        <p:spPr>
          <a:xfrm>
            <a:off x="457200" y="1600201"/>
            <a:ext cx="8229600" cy="4191000"/>
          </a:xfrm>
        </p:spPr>
        <p:txBody>
          <a:bodyPr>
            <a:normAutofit fontScale="70000" lnSpcReduction="20000"/>
          </a:bodyPr>
          <a:lstStyle/>
          <a:p>
            <a:endParaRPr lang="en-US" dirty="0"/>
          </a:p>
          <a:p>
            <a:r>
              <a:rPr lang="en-US" dirty="0"/>
              <a:t>Institutional support and leadership must be adequate to ensure the quality and continuity of the program.</a:t>
            </a:r>
          </a:p>
          <a:p>
            <a:r>
              <a:rPr lang="en-US" dirty="0"/>
              <a:t>Resources including institutional services, financial support, and staff (both administrative and technical) provided to the program must be adequate to meet program needs. </a:t>
            </a:r>
          </a:p>
          <a:p>
            <a:r>
              <a:rPr lang="en-US" dirty="0"/>
              <a:t>The resources available to the program must be sufficient to attract, retain, and provide for the continued professional development of a qualified faculty.  </a:t>
            </a:r>
          </a:p>
          <a:p>
            <a:r>
              <a:rPr lang="en-US" dirty="0"/>
              <a:t>The resources available to the program must be sufficient to acquire, maintain, and operate infrastructures, facilities, and equipment appropriate for the program, and to provide an environment in which student outcomes can be attained.</a:t>
            </a:r>
          </a:p>
          <a:p>
            <a:endParaRPr lang="en-US" dirty="0"/>
          </a:p>
        </p:txBody>
      </p:sp>
    </p:spTree>
    <p:extLst>
      <p:ext uri="{BB962C8B-B14F-4D97-AF65-F5344CB8AC3E}">
        <p14:creationId xmlns:p14="http://schemas.microsoft.com/office/powerpoint/2010/main" val="267415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305FC-AF89-426F-8FA1-34DC26744D24}"/>
              </a:ext>
            </a:extLst>
          </p:cNvPr>
          <p:cNvSpPr>
            <a:spLocks noGrp="1"/>
          </p:cNvSpPr>
          <p:nvPr>
            <p:ph type="title"/>
          </p:nvPr>
        </p:nvSpPr>
        <p:spPr>
          <a:xfrm>
            <a:off x="457200" y="381000"/>
            <a:ext cx="8229600" cy="1143000"/>
          </a:xfrm>
        </p:spPr>
        <p:txBody>
          <a:bodyPr>
            <a:normAutofit fontScale="90000"/>
          </a:bodyPr>
          <a:lstStyle/>
          <a:p>
            <a:r>
              <a:rPr lang="en-US" dirty="0"/>
              <a:t>OU SECS Assessment </a:t>
            </a:r>
            <a:br>
              <a:rPr lang="en-US" dirty="0"/>
            </a:br>
            <a:r>
              <a:rPr lang="en-US" dirty="0"/>
              <a:t>and Continuous Improvement </a:t>
            </a:r>
          </a:p>
        </p:txBody>
      </p:sp>
      <p:sp>
        <p:nvSpPr>
          <p:cNvPr id="3" name="Content Placeholder 2">
            <a:extLst>
              <a:ext uri="{FF2B5EF4-FFF2-40B4-BE49-F238E27FC236}">
                <a16:creationId xmlns:a16="http://schemas.microsoft.com/office/drawing/2014/main" id="{84D1A546-A9F0-4199-A23C-32E5AAC36F71}"/>
              </a:ext>
            </a:extLst>
          </p:cNvPr>
          <p:cNvSpPr>
            <a:spLocks noGrp="1"/>
          </p:cNvSpPr>
          <p:nvPr>
            <p:ph idx="1"/>
          </p:nvPr>
        </p:nvSpPr>
        <p:spPr>
          <a:xfrm>
            <a:off x="457200" y="1600201"/>
            <a:ext cx="8229600" cy="3886200"/>
          </a:xfrm>
        </p:spPr>
        <p:txBody>
          <a:bodyPr/>
          <a:lstStyle/>
          <a:p>
            <a:pPr marL="0" indent="0">
              <a:buNone/>
            </a:pPr>
            <a:endParaRPr lang="en-US" b="1" i="1" dirty="0"/>
          </a:p>
          <a:p>
            <a:pPr marL="0" indent="0">
              <a:buNone/>
            </a:pPr>
            <a:endParaRPr lang="en-US" b="1" i="1" dirty="0"/>
          </a:p>
          <a:p>
            <a:pPr marL="0" indent="0" algn="ctr">
              <a:buNone/>
            </a:pPr>
            <a:r>
              <a:rPr lang="en-US" b="1" i="1" dirty="0"/>
              <a:t>Assessment question</a:t>
            </a:r>
            <a:r>
              <a:rPr lang="en-US" i="1" dirty="0"/>
              <a:t>: Do SECS students demonstrate achievement of the student outcomes before graduation?</a:t>
            </a:r>
            <a:endParaRPr lang="en-US" dirty="0"/>
          </a:p>
          <a:p>
            <a:endParaRPr lang="en-US" dirty="0"/>
          </a:p>
        </p:txBody>
      </p:sp>
    </p:spTree>
    <p:extLst>
      <p:ext uri="{BB962C8B-B14F-4D97-AF65-F5344CB8AC3E}">
        <p14:creationId xmlns:p14="http://schemas.microsoft.com/office/powerpoint/2010/main" val="4125491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EF5AF-74D4-41E0-88D5-544EA2CA756A}"/>
              </a:ext>
            </a:extLst>
          </p:cNvPr>
          <p:cNvSpPr>
            <a:spLocks noGrp="1"/>
          </p:cNvSpPr>
          <p:nvPr>
            <p:ph type="title"/>
          </p:nvPr>
        </p:nvSpPr>
        <p:spPr/>
        <p:txBody>
          <a:bodyPr>
            <a:normAutofit fontScale="90000"/>
          </a:bodyPr>
          <a:lstStyle/>
          <a:p>
            <a:r>
              <a:rPr lang="en-US" dirty="0"/>
              <a:t>OU SECS Assessment </a:t>
            </a:r>
            <a:br>
              <a:rPr lang="en-US" dirty="0"/>
            </a:br>
            <a:r>
              <a:rPr lang="en-US" dirty="0"/>
              <a:t>and Continuous Improvement </a:t>
            </a:r>
          </a:p>
        </p:txBody>
      </p:sp>
      <p:sp>
        <p:nvSpPr>
          <p:cNvPr id="3" name="Content Placeholder 2">
            <a:extLst>
              <a:ext uri="{FF2B5EF4-FFF2-40B4-BE49-F238E27FC236}">
                <a16:creationId xmlns:a16="http://schemas.microsoft.com/office/drawing/2014/main" id="{AC78476A-1FC7-4B4C-AB12-9A8A511FADE6}"/>
              </a:ext>
            </a:extLst>
          </p:cNvPr>
          <p:cNvSpPr>
            <a:spLocks noGrp="1"/>
          </p:cNvSpPr>
          <p:nvPr>
            <p:ph idx="1"/>
          </p:nvPr>
        </p:nvSpPr>
        <p:spPr>
          <a:xfrm>
            <a:off x="457200" y="1600201"/>
            <a:ext cx="8229600" cy="4191000"/>
          </a:xfrm>
        </p:spPr>
        <p:txBody>
          <a:bodyPr>
            <a:normAutofit fontScale="70000" lnSpcReduction="20000"/>
          </a:bodyPr>
          <a:lstStyle/>
          <a:p>
            <a:pPr marL="0" indent="0">
              <a:buNone/>
            </a:pPr>
            <a:r>
              <a:rPr lang="en-US" dirty="0"/>
              <a:t>Features of the SECS Assessment and Continuous Improvement Process</a:t>
            </a:r>
          </a:p>
          <a:p>
            <a:pPr marL="0" indent="0">
              <a:buNone/>
            </a:pPr>
            <a:r>
              <a:rPr lang="en-US" dirty="0"/>
              <a:t> </a:t>
            </a:r>
          </a:p>
          <a:p>
            <a:pPr lvl="0"/>
            <a:r>
              <a:rPr lang="en-US" dirty="0"/>
              <a:t>Each course has Course Objectives, mapped to ABET Student Outcomes</a:t>
            </a:r>
          </a:p>
          <a:p>
            <a:pPr lvl="0"/>
            <a:r>
              <a:rPr lang="en-US" dirty="0"/>
              <a:t>Key Courses – subset of courses for External Assessment</a:t>
            </a:r>
          </a:p>
          <a:p>
            <a:pPr lvl="0"/>
            <a:r>
              <a:rPr lang="en-US" dirty="0"/>
              <a:t>External Assessment of ABET Student Outcomes in Key Courses (direct measure)</a:t>
            </a:r>
          </a:p>
          <a:p>
            <a:pPr lvl="0"/>
            <a:r>
              <a:rPr lang="en-US" dirty="0"/>
              <a:t>Student End-Of-Course Evaluations – based on Course Objectives</a:t>
            </a:r>
          </a:p>
          <a:p>
            <a:pPr lvl="0"/>
            <a:r>
              <a:rPr lang="en-US" dirty="0"/>
              <a:t>Faculty End-Of-Course Summaries – Faculty input </a:t>
            </a:r>
          </a:p>
          <a:p>
            <a:pPr lvl="0"/>
            <a:r>
              <a:rPr lang="en-US" dirty="0"/>
              <a:t>Senior Exit Surveys</a:t>
            </a:r>
          </a:p>
          <a:p>
            <a:pPr lvl="0"/>
            <a:r>
              <a:rPr lang="en-US" dirty="0"/>
              <a:t>Alumni Input</a:t>
            </a:r>
          </a:p>
          <a:p>
            <a:pPr lvl="0"/>
            <a:r>
              <a:rPr lang="en-US" dirty="0"/>
              <a:t>Employer Input</a:t>
            </a:r>
          </a:p>
          <a:p>
            <a:endParaRPr lang="en-US" dirty="0"/>
          </a:p>
        </p:txBody>
      </p:sp>
    </p:spTree>
    <p:extLst>
      <p:ext uri="{BB962C8B-B14F-4D97-AF65-F5344CB8AC3E}">
        <p14:creationId xmlns:p14="http://schemas.microsoft.com/office/powerpoint/2010/main" val="792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F9008-70D8-49DF-BE68-46D7A3C287AF}"/>
              </a:ext>
            </a:extLst>
          </p:cNvPr>
          <p:cNvSpPr>
            <a:spLocks noGrp="1"/>
          </p:cNvSpPr>
          <p:nvPr>
            <p:ph type="title"/>
          </p:nvPr>
        </p:nvSpPr>
        <p:spPr/>
        <p:txBody>
          <a:bodyPr>
            <a:normAutofit fontScale="90000"/>
          </a:bodyPr>
          <a:lstStyle/>
          <a:p>
            <a:r>
              <a:rPr lang="en-US" dirty="0"/>
              <a:t>OU SECS Assessment </a:t>
            </a:r>
            <a:br>
              <a:rPr lang="en-US" dirty="0"/>
            </a:br>
            <a:r>
              <a:rPr lang="en-US" dirty="0"/>
              <a:t>and Continuous Improvement </a:t>
            </a:r>
          </a:p>
        </p:txBody>
      </p:sp>
      <p:sp>
        <p:nvSpPr>
          <p:cNvPr id="3" name="Content Placeholder 2">
            <a:extLst>
              <a:ext uri="{FF2B5EF4-FFF2-40B4-BE49-F238E27FC236}">
                <a16:creationId xmlns:a16="http://schemas.microsoft.com/office/drawing/2014/main" id="{F73341FC-041E-4541-847A-542DE0CE26B4}"/>
              </a:ext>
            </a:extLst>
          </p:cNvPr>
          <p:cNvSpPr>
            <a:spLocks noGrp="1"/>
          </p:cNvSpPr>
          <p:nvPr>
            <p:ph idx="1"/>
          </p:nvPr>
        </p:nvSpPr>
        <p:spPr>
          <a:xfrm>
            <a:off x="457200" y="1600201"/>
            <a:ext cx="8229600" cy="4191000"/>
          </a:xfrm>
        </p:spPr>
        <p:txBody>
          <a:bodyPr>
            <a:normAutofit fontScale="92500" lnSpcReduction="20000"/>
          </a:bodyPr>
          <a:lstStyle/>
          <a:p>
            <a:r>
              <a:rPr lang="en-US" dirty="0"/>
              <a:t>Each SECS course has a set of </a:t>
            </a:r>
            <a:r>
              <a:rPr lang="en-US" u="sng" dirty="0"/>
              <a:t>course objectives</a:t>
            </a:r>
            <a:r>
              <a:rPr lang="en-US" dirty="0"/>
              <a:t> that are specific applications of the ABET student outcomes to the topics in that course.  </a:t>
            </a:r>
          </a:p>
          <a:p>
            <a:r>
              <a:rPr lang="en-US" dirty="0"/>
              <a:t>Each semester, all the students in every SECS course evaluate the course based on the course objectives.  </a:t>
            </a:r>
          </a:p>
          <a:p>
            <a:r>
              <a:rPr lang="en-US" dirty="0"/>
              <a:t>Course objectives are mapped to the student outcomes across the curriculum, and each student outcome that is addressed in a course is rated as being </a:t>
            </a:r>
            <a:r>
              <a:rPr lang="en-US" u="sng" dirty="0"/>
              <a:t>introduced, reinforced or achieved.</a:t>
            </a:r>
            <a:endParaRPr lang="en-US" dirty="0"/>
          </a:p>
          <a:p>
            <a:endParaRPr lang="en-US" dirty="0"/>
          </a:p>
        </p:txBody>
      </p:sp>
    </p:spTree>
    <p:extLst>
      <p:ext uri="{BB962C8B-B14F-4D97-AF65-F5344CB8AC3E}">
        <p14:creationId xmlns:p14="http://schemas.microsoft.com/office/powerpoint/2010/main" val="140923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58735-A67E-443F-816D-AB67F784D685}"/>
              </a:ext>
            </a:extLst>
          </p:cNvPr>
          <p:cNvSpPr>
            <a:spLocks noGrp="1"/>
          </p:cNvSpPr>
          <p:nvPr>
            <p:ph type="title"/>
          </p:nvPr>
        </p:nvSpPr>
        <p:spPr/>
        <p:txBody>
          <a:bodyPr>
            <a:normAutofit/>
          </a:bodyPr>
          <a:lstStyle/>
          <a:p>
            <a:r>
              <a:rPr lang="en-US" dirty="0"/>
              <a:t>ABET Accreditation Overview</a:t>
            </a:r>
          </a:p>
        </p:txBody>
      </p:sp>
      <p:sp>
        <p:nvSpPr>
          <p:cNvPr id="3" name="Content Placeholder 2">
            <a:extLst>
              <a:ext uri="{FF2B5EF4-FFF2-40B4-BE49-F238E27FC236}">
                <a16:creationId xmlns:a16="http://schemas.microsoft.com/office/drawing/2014/main" id="{EAD5330C-B5A5-4976-825C-84F89577FD42}"/>
              </a:ext>
            </a:extLst>
          </p:cNvPr>
          <p:cNvSpPr>
            <a:spLocks noGrp="1"/>
          </p:cNvSpPr>
          <p:nvPr>
            <p:ph idx="1"/>
          </p:nvPr>
        </p:nvSpPr>
        <p:spPr>
          <a:xfrm>
            <a:off x="457200" y="1943100"/>
            <a:ext cx="8229600" cy="2971799"/>
          </a:xfrm>
        </p:spPr>
        <p:txBody>
          <a:bodyPr>
            <a:normAutofit fontScale="85000" lnSpcReduction="10000"/>
          </a:bodyPr>
          <a:lstStyle/>
          <a:p>
            <a:pPr marL="0" indent="0">
              <a:buNone/>
            </a:pPr>
            <a:r>
              <a:rPr lang="en-US" dirty="0"/>
              <a:t>“[ABET] </a:t>
            </a:r>
            <a:r>
              <a:rPr lang="en-US" i="1" dirty="0"/>
              <a:t>criteria are intended to foster the systematic pursuit of improvement in the quality of engineering education that satisfies the needs of its constituencies in a dynamic and competitive environment. It is the responsibility of the institution seeking accreditation of an engineering program to demonstrate clearly that the program meets the… criteria</a:t>
            </a:r>
            <a:r>
              <a:rPr lang="en-US" dirty="0"/>
              <a:t>.”</a:t>
            </a:r>
          </a:p>
          <a:p>
            <a:endParaRPr lang="en-US" dirty="0"/>
          </a:p>
        </p:txBody>
      </p:sp>
    </p:spTree>
    <p:extLst>
      <p:ext uri="{BB962C8B-B14F-4D97-AF65-F5344CB8AC3E}">
        <p14:creationId xmlns:p14="http://schemas.microsoft.com/office/powerpoint/2010/main" val="811740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034EC-9B64-4EEC-B94C-EB9855172C7D}"/>
              </a:ext>
            </a:extLst>
          </p:cNvPr>
          <p:cNvSpPr>
            <a:spLocks noGrp="1"/>
          </p:cNvSpPr>
          <p:nvPr>
            <p:ph type="title"/>
          </p:nvPr>
        </p:nvSpPr>
        <p:spPr/>
        <p:txBody>
          <a:bodyPr>
            <a:normAutofit fontScale="90000"/>
          </a:bodyPr>
          <a:lstStyle/>
          <a:p>
            <a:r>
              <a:rPr lang="en-US" dirty="0"/>
              <a:t>OU SECS Assessment </a:t>
            </a:r>
            <a:br>
              <a:rPr lang="en-US" dirty="0"/>
            </a:br>
            <a:r>
              <a:rPr lang="en-US" dirty="0"/>
              <a:t>and Continuous Improvement </a:t>
            </a:r>
          </a:p>
        </p:txBody>
      </p:sp>
      <p:sp>
        <p:nvSpPr>
          <p:cNvPr id="3" name="Content Placeholder 2">
            <a:extLst>
              <a:ext uri="{FF2B5EF4-FFF2-40B4-BE49-F238E27FC236}">
                <a16:creationId xmlns:a16="http://schemas.microsoft.com/office/drawing/2014/main" id="{E65A7C87-8A8E-4306-B64F-8FCB631EEA7E}"/>
              </a:ext>
            </a:extLst>
          </p:cNvPr>
          <p:cNvSpPr>
            <a:spLocks noGrp="1"/>
          </p:cNvSpPr>
          <p:nvPr>
            <p:ph idx="1"/>
          </p:nvPr>
        </p:nvSpPr>
        <p:spPr>
          <a:xfrm>
            <a:off x="457200" y="1600201"/>
            <a:ext cx="8229600" cy="4114800"/>
          </a:xfrm>
        </p:spPr>
        <p:txBody>
          <a:bodyPr>
            <a:normAutofit fontScale="77500" lnSpcReduction="20000"/>
          </a:bodyPr>
          <a:lstStyle/>
          <a:p>
            <a:pPr marL="0" indent="0">
              <a:buNone/>
            </a:pPr>
            <a:r>
              <a:rPr lang="en-US" u="sng" dirty="0"/>
              <a:t>Key courses</a:t>
            </a:r>
            <a:r>
              <a:rPr lang="en-US" dirty="0"/>
              <a:t> are a set of courses in the program that are:</a:t>
            </a:r>
          </a:p>
          <a:p>
            <a:pPr lvl="0"/>
            <a:r>
              <a:rPr lang="en-US" dirty="0"/>
              <a:t>required of all students in the program, </a:t>
            </a:r>
          </a:p>
          <a:p>
            <a:pPr lvl="0"/>
            <a:r>
              <a:rPr lang="en-US" dirty="0"/>
              <a:t>not able to be transferred from other institutions and </a:t>
            </a:r>
          </a:p>
          <a:p>
            <a:pPr lvl="0"/>
            <a:r>
              <a:rPr lang="en-US" dirty="0"/>
              <a:t>selected so that evidence of the achievement of all student outcomes is possible through the entire set of key courses. </a:t>
            </a:r>
          </a:p>
          <a:p>
            <a:endParaRPr lang="en-US" dirty="0"/>
          </a:p>
          <a:p>
            <a:pPr marL="0" indent="0">
              <a:buNone/>
            </a:pPr>
            <a:r>
              <a:rPr lang="en-US" dirty="0"/>
              <a:t>Key courses normally (with a few exceptions) reside at the top of the program curriculum and always include the program's major design experience, with the remainder chosen by the program's department undergraduate affairs committees.</a:t>
            </a:r>
          </a:p>
        </p:txBody>
      </p:sp>
    </p:spTree>
    <p:extLst>
      <p:ext uri="{BB962C8B-B14F-4D97-AF65-F5344CB8AC3E}">
        <p14:creationId xmlns:p14="http://schemas.microsoft.com/office/powerpoint/2010/main" val="96108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0A44C-D50E-4873-85D8-D05882658BFA}"/>
              </a:ext>
            </a:extLst>
          </p:cNvPr>
          <p:cNvSpPr>
            <a:spLocks noGrp="1"/>
          </p:cNvSpPr>
          <p:nvPr>
            <p:ph type="title"/>
          </p:nvPr>
        </p:nvSpPr>
        <p:spPr/>
        <p:txBody>
          <a:bodyPr>
            <a:normAutofit fontScale="90000"/>
          </a:bodyPr>
          <a:lstStyle/>
          <a:p>
            <a:r>
              <a:rPr lang="en-US" dirty="0"/>
              <a:t>OU SECS Assessment </a:t>
            </a:r>
            <a:br>
              <a:rPr lang="en-US" dirty="0"/>
            </a:br>
            <a:r>
              <a:rPr lang="en-US" dirty="0"/>
              <a:t>and Continuous Improvement </a:t>
            </a:r>
          </a:p>
        </p:txBody>
      </p:sp>
      <p:sp>
        <p:nvSpPr>
          <p:cNvPr id="3" name="Content Placeholder 2">
            <a:extLst>
              <a:ext uri="{FF2B5EF4-FFF2-40B4-BE49-F238E27FC236}">
                <a16:creationId xmlns:a16="http://schemas.microsoft.com/office/drawing/2014/main" id="{92F76395-52B1-40A8-A9C0-9F4E0B67A46A}"/>
              </a:ext>
            </a:extLst>
          </p:cNvPr>
          <p:cNvSpPr>
            <a:spLocks noGrp="1"/>
          </p:cNvSpPr>
          <p:nvPr>
            <p:ph idx="1"/>
          </p:nvPr>
        </p:nvSpPr>
        <p:spPr>
          <a:xfrm>
            <a:off x="457200" y="1600201"/>
            <a:ext cx="8229600" cy="4191000"/>
          </a:xfrm>
        </p:spPr>
        <p:txBody>
          <a:bodyPr>
            <a:normAutofit fontScale="77500" lnSpcReduction="20000"/>
          </a:bodyPr>
          <a:lstStyle/>
          <a:p>
            <a:r>
              <a:rPr lang="en-US" b="1" dirty="0"/>
              <a:t>External Evaluations</a:t>
            </a:r>
            <a:r>
              <a:rPr lang="en-US" dirty="0"/>
              <a:t>: </a:t>
            </a:r>
          </a:p>
          <a:p>
            <a:pPr lvl="1"/>
            <a:r>
              <a:rPr lang="en-US" dirty="0"/>
              <a:t>Student work is identified by the faculty in the key courses as evidence of the achievement of the student outcomes. </a:t>
            </a:r>
          </a:p>
          <a:p>
            <a:pPr lvl="1"/>
            <a:r>
              <a:rPr lang="en-US" dirty="0"/>
              <a:t>The student work is collected and, after the assignment of course grades, is </a:t>
            </a:r>
            <a:r>
              <a:rPr lang="en-US" u="sng" dirty="0"/>
              <a:t>evaluated by an impartial committee</a:t>
            </a:r>
            <a:r>
              <a:rPr lang="en-US" dirty="0"/>
              <a:t>. </a:t>
            </a:r>
          </a:p>
          <a:p>
            <a:pPr lvl="1"/>
            <a:r>
              <a:rPr lang="en-US" dirty="0"/>
              <a:t>This committee, composed of SECS faculty (excluding the course instructor) and other external volunteer reviewers, examines the students' work for evidence of the accomplishment of the student outcomes, and rates the level at which the student outcomes were demonstrated, based on the direct evidence provided. </a:t>
            </a:r>
          </a:p>
          <a:p>
            <a:pPr lvl="1"/>
            <a:r>
              <a:rPr lang="en-US" dirty="0"/>
              <a:t>A rating of 4 out of 5 from the evaluators is required for a student outcome to be considered achieved with the evidence provided.  </a:t>
            </a:r>
          </a:p>
          <a:p>
            <a:endParaRPr lang="en-US" dirty="0"/>
          </a:p>
        </p:txBody>
      </p:sp>
    </p:spTree>
    <p:extLst>
      <p:ext uri="{BB962C8B-B14F-4D97-AF65-F5344CB8AC3E}">
        <p14:creationId xmlns:p14="http://schemas.microsoft.com/office/powerpoint/2010/main" val="58852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B6229-BCC6-484A-8F39-EC720D086852}"/>
              </a:ext>
            </a:extLst>
          </p:cNvPr>
          <p:cNvSpPr>
            <a:spLocks noGrp="1"/>
          </p:cNvSpPr>
          <p:nvPr>
            <p:ph type="title"/>
          </p:nvPr>
        </p:nvSpPr>
        <p:spPr/>
        <p:txBody>
          <a:bodyPr>
            <a:normAutofit fontScale="90000"/>
          </a:bodyPr>
          <a:lstStyle/>
          <a:p>
            <a:r>
              <a:rPr lang="en-US" dirty="0"/>
              <a:t>OU SECS Assessment </a:t>
            </a:r>
            <a:br>
              <a:rPr lang="en-US" dirty="0"/>
            </a:br>
            <a:r>
              <a:rPr lang="en-US" dirty="0"/>
              <a:t>and Continuous Improvement </a:t>
            </a:r>
          </a:p>
        </p:txBody>
      </p:sp>
      <p:pic>
        <p:nvPicPr>
          <p:cNvPr id="4" name="Content Placeholder 3">
            <a:extLst>
              <a:ext uri="{FF2B5EF4-FFF2-40B4-BE49-F238E27FC236}">
                <a16:creationId xmlns:a16="http://schemas.microsoft.com/office/drawing/2014/main" id="{18FBEBDC-6887-4E13-A885-34F76E38106E}"/>
              </a:ext>
            </a:extLst>
          </p:cNvPr>
          <p:cNvPicPr>
            <a:picLocks noGrp="1" noChangeAspect="1"/>
          </p:cNvPicPr>
          <p:nvPr>
            <p:ph idx="1"/>
          </p:nvPr>
        </p:nvPicPr>
        <p:blipFill>
          <a:blip r:embed="rId3"/>
          <a:stretch>
            <a:fillRect/>
          </a:stretch>
        </p:blipFill>
        <p:spPr>
          <a:xfrm>
            <a:off x="1918599" y="1600200"/>
            <a:ext cx="5306801" cy="4267200"/>
          </a:xfrm>
          <a:prstGeom prst="rect">
            <a:avLst/>
          </a:prstGeom>
        </p:spPr>
      </p:pic>
    </p:spTree>
    <p:extLst>
      <p:ext uri="{BB962C8B-B14F-4D97-AF65-F5344CB8AC3E}">
        <p14:creationId xmlns:p14="http://schemas.microsoft.com/office/powerpoint/2010/main" val="32938506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217DE-1B05-46D3-BC83-26536FF1BAAE}"/>
              </a:ext>
            </a:extLst>
          </p:cNvPr>
          <p:cNvSpPr>
            <a:spLocks noGrp="1"/>
          </p:cNvSpPr>
          <p:nvPr>
            <p:ph type="title"/>
          </p:nvPr>
        </p:nvSpPr>
        <p:spPr/>
        <p:txBody>
          <a:bodyPr>
            <a:normAutofit/>
          </a:bodyPr>
          <a:lstStyle/>
          <a:p>
            <a:r>
              <a:rPr lang="en-US" dirty="0"/>
              <a:t>Recent OU ABET History</a:t>
            </a:r>
          </a:p>
        </p:txBody>
      </p:sp>
      <p:sp>
        <p:nvSpPr>
          <p:cNvPr id="3" name="Content Placeholder 2">
            <a:extLst>
              <a:ext uri="{FF2B5EF4-FFF2-40B4-BE49-F238E27FC236}">
                <a16:creationId xmlns:a16="http://schemas.microsoft.com/office/drawing/2014/main" id="{D3225415-E096-4979-97C0-7436FD66C2B1}"/>
              </a:ext>
            </a:extLst>
          </p:cNvPr>
          <p:cNvSpPr>
            <a:spLocks noGrp="1"/>
          </p:cNvSpPr>
          <p:nvPr>
            <p:ph idx="1"/>
          </p:nvPr>
        </p:nvSpPr>
        <p:spPr>
          <a:xfrm>
            <a:off x="457200" y="1414816"/>
            <a:ext cx="8229600" cy="4267200"/>
          </a:xfrm>
        </p:spPr>
        <p:txBody>
          <a:bodyPr>
            <a:noAutofit/>
          </a:bodyPr>
          <a:lstStyle/>
          <a:p>
            <a:pPr lvl="0"/>
            <a:r>
              <a:rPr lang="en-US" sz="1800" dirty="0"/>
              <a:t>Started to plan in 2000, first review in 2002</a:t>
            </a:r>
            <a:endParaRPr lang="en-US" sz="1400" dirty="0"/>
          </a:p>
          <a:p>
            <a:pPr lvl="0"/>
            <a:r>
              <a:rPr lang="en-US" sz="1800" dirty="0"/>
              <a:t>Many mistakes made</a:t>
            </a:r>
            <a:endParaRPr lang="en-US" sz="1400" dirty="0"/>
          </a:p>
          <a:p>
            <a:pPr lvl="1"/>
            <a:r>
              <a:rPr lang="en-US" sz="1400" dirty="0"/>
              <a:t>Significant faculty resistance</a:t>
            </a:r>
            <a:endParaRPr lang="en-US" sz="1200" dirty="0"/>
          </a:p>
          <a:p>
            <a:pPr lvl="1"/>
            <a:r>
              <a:rPr lang="en-US" sz="1400" dirty="0"/>
              <a:t>SECS (not ABET) Program (Student) Outcomes</a:t>
            </a:r>
            <a:endParaRPr lang="en-US" sz="1200" dirty="0"/>
          </a:p>
          <a:p>
            <a:pPr lvl="1"/>
            <a:r>
              <a:rPr lang="en-US" sz="1400" dirty="0"/>
              <a:t>Far too much data accumulated</a:t>
            </a:r>
            <a:endParaRPr lang="en-US" sz="1200" dirty="0"/>
          </a:p>
          <a:p>
            <a:pPr lvl="1"/>
            <a:r>
              <a:rPr lang="en-US" sz="1400" dirty="0"/>
              <a:t>Far too little evaluation and feedback</a:t>
            </a:r>
            <a:endParaRPr lang="en-US" sz="1200" dirty="0"/>
          </a:p>
          <a:p>
            <a:pPr lvl="1"/>
            <a:r>
              <a:rPr lang="en-US" sz="1400" dirty="0"/>
              <a:t>2-year visits required for 6 years</a:t>
            </a:r>
            <a:endParaRPr lang="en-US" sz="1200" dirty="0"/>
          </a:p>
          <a:p>
            <a:pPr lvl="0"/>
            <a:r>
              <a:rPr lang="en-US" sz="1800" dirty="0"/>
              <a:t>Unexpected results</a:t>
            </a:r>
            <a:endParaRPr lang="en-US" sz="1400" dirty="0"/>
          </a:p>
          <a:p>
            <a:pPr lvl="1"/>
            <a:r>
              <a:rPr lang="en-US" sz="1400" dirty="0"/>
              <a:t>Senior design experience – multidisciplinary teams, gaps in skills</a:t>
            </a:r>
            <a:endParaRPr lang="en-US" sz="1200" dirty="0"/>
          </a:p>
          <a:p>
            <a:pPr lvl="1"/>
            <a:r>
              <a:rPr lang="en-US" sz="1400" dirty="0"/>
              <a:t>Core engineering curriculum – restructured, more multidisciplinary</a:t>
            </a:r>
            <a:endParaRPr lang="en-US" sz="1200" dirty="0"/>
          </a:p>
          <a:p>
            <a:pPr lvl="0"/>
            <a:r>
              <a:rPr lang="en-US" sz="1800" dirty="0"/>
              <a:t>2008, 2014 reviews – 6-year accreditations</a:t>
            </a:r>
            <a:endParaRPr lang="en-US" sz="1400" dirty="0"/>
          </a:p>
          <a:p>
            <a:pPr lvl="0"/>
            <a:r>
              <a:rPr lang="en-US" sz="1800" dirty="0"/>
              <a:t>Next general review – 2020</a:t>
            </a:r>
            <a:endParaRPr lang="en-US" sz="1400" dirty="0"/>
          </a:p>
          <a:p>
            <a:pPr lvl="1"/>
            <a:r>
              <a:rPr lang="en-US" sz="1400" dirty="0"/>
              <a:t>Revisit structure of core engineering curriculum</a:t>
            </a:r>
            <a:endParaRPr lang="en-US" sz="1200" dirty="0"/>
          </a:p>
          <a:p>
            <a:pPr lvl="1"/>
            <a:r>
              <a:rPr lang="en-US" sz="1400" dirty="0"/>
              <a:t>Always seeking ways to reduce data taken, streamline system</a:t>
            </a:r>
            <a:endParaRPr lang="en-US" sz="1200" dirty="0"/>
          </a:p>
          <a:p>
            <a:pPr lvl="1"/>
            <a:r>
              <a:rPr lang="en-US" sz="1400" dirty="0"/>
              <a:t>Always need to track changes in ABET criteria</a:t>
            </a:r>
            <a:endParaRPr lang="en-US" sz="1200" dirty="0"/>
          </a:p>
        </p:txBody>
      </p:sp>
    </p:spTree>
    <p:extLst>
      <p:ext uri="{BB962C8B-B14F-4D97-AF65-F5344CB8AC3E}">
        <p14:creationId xmlns:p14="http://schemas.microsoft.com/office/powerpoint/2010/main" val="132113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58735-A67E-443F-816D-AB67F784D685}"/>
              </a:ext>
            </a:extLst>
          </p:cNvPr>
          <p:cNvSpPr>
            <a:spLocks noGrp="1"/>
          </p:cNvSpPr>
          <p:nvPr>
            <p:ph type="title"/>
          </p:nvPr>
        </p:nvSpPr>
        <p:spPr/>
        <p:txBody>
          <a:bodyPr>
            <a:normAutofit/>
          </a:bodyPr>
          <a:lstStyle/>
          <a:p>
            <a:r>
              <a:rPr lang="en-US" dirty="0"/>
              <a:t>ABET Accreditation Overview (1)</a:t>
            </a:r>
          </a:p>
        </p:txBody>
      </p:sp>
      <p:sp>
        <p:nvSpPr>
          <p:cNvPr id="3" name="Content Placeholder 2">
            <a:extLst>
              <a:ext uri="{FF2B5EF4-FFF2-40B4-BE49-F238E27FC236}">
                <a16:creationId xmlns:a16="http://schemas.microsoft.com/office/drawing/2014/main" id="{EAD5330C-B5A5-4976-825C-84F89577FD42}"/>
              </a:ext>
            </a:extLst>
          </p:cNvPr>
          <p:cNvSpPr>
            <a:spLocks noGrp="1"/>
          </p:cNvSpPr>
          <p:nvPr>
            <p:ph idx="1"/>
          </p:nvPr>
        </p:nvSpPr>
        <p:spPr>
          <a:xfrm>
            <a:off x="457200" y="1600201"/>
            <a:ext cx="8229600" cy="4038600"/>
          </a:xfrm>
        </p:spPr>
        <p:txBody>
          <a:bodyPr>
            <a:normAutofit fontScale="92500" lnSpcReduction="20000"/>
          </a:bodyPr>
          <a:lstStyle/>
          <a:p>
            <a:pPr marL="0" indent="0">
              <a:buNone/>
            </a:pPr>
            <a:r>
              <a:rPr lang="en-US" dirty="0"/>
              <a:t>ABET Accreditation consists of </a:t>
            </a:r>
            <a:endParaRPr lang="en-US" sz="2800" dirty="0"/>
          </a:p>
          <a:p>
            <a:pPr lvl="0"/>
            <a:r>
              <a:rPr lang="en-US" dirty="0"/>
              <a:t>Setting measurable goals (outcomes) for students, in consultation with constituents</a:t>
            </a:r>
            <a:endParaRPr lang="en-US" sz="2800" dirty="0"/>
          </a:p>
          <a:p>
            <a:pPr lvl="1"/>
            <a:r>
              <a:rPr lang="en-US" dirty="0"/>
              <a:t>Within the curriculum</a:t>
            </a:r>
            <a:endParaRPr lang="en-US" sz="2400" dirty="0"/>
          </a:p>
          <a:p>
            <a:pPr lvl="1"/>
            <a:r>
              <a:rPr lang="en-US" dirty="0"/>
              <a:t>After graduation</a:t>
            </a:r>
            <a:endParaRPr lang="en-US" sz="2400" dirty="0"/>
          </a:p>
          <a:p>
            <a:pPr lvl="0"/>
            <a:r>
              <a:rPr lang="en-US" dirty="0"/>
              <a:t>Measuring and evaluating student progress with respect to the outcomes</a:t>
            </a:r>
            <a:endParaRPr lang="en-US" sz="2800" dirty="0"/>
          </a:p>
          <a:p>
            <a:pPr lvl="1"/>
            <a:r>
              <a:rPr lang="en-US" dirty="0"/>
              <a:t>Within the curriculum</a:t>
            </a:r>
            <a:endParaRPr lang="en-US" sz="2400" dirty="0"/>
          </a:p>
          <a:p>
            <a:pPr lvl="1"/>
            <a:r>
              <a:rPr lang="en-US" dirty="0"/>
              <a:t>After graduation</a:t>
            </a:r>
            <a:endParaRPr lang="en-US" sz="2400" dirty="0"/>
          </a:p>
          <a:p>
            <a:endParaRPr lang="en-US" dirty="0"/>
          </a:p>
        </p:txBody>
      </p:sp>
    </p:spTree>
    <p:extLst>
      <p:ext uri="{BB962C8B-B14F-4D97-AF65-F5344CB8AC3E}">
        <p14:creationId xmlns:p14="http://schemas.microsoft.com/office/powerpoint/2010/main" val="175589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58735-A67E-443F-816D-AB67F784D685}"/>
              </a:ext>
            </a:extLst>
          </p:cNvPr>
          <p:cNvSpPr>
            <a:spLocks noGrp="1"/>
          </p:cNvSpPr>
          <p:nvPr>
            <p:ph type="title"/>
          </p:nvPr>
        </p:nvSpPr>
        <p:spPr/>
        <p:txBody>
          <a:bodyPr>
            <a:normAutofit/>
          </a:bodyPr>
          <a:lstStyle/>
          <a:p>
            <a:r>
              <a:rPr lang="en-US" dirty="0"/>
              <a:t>ABET Accreditation Overview (2)</a:t>
            </a:r>
          </a:p>
        </p:txBody>
      </p:sp>
      <p:sp>
        <p:nvSpPr>
          <p:cNvPr id="3" name="Content Placeholder 2">
            <a:extLst>
              <a:ext uri="{FF2B5EF4-FFF2-40B4-BE49-F238E27FC236}">
                <a16:creationId xmlns:a16="http://schemas.microsoft.com/office/drawing/2014/main" id="{EAD5330C-B5A5-4976-825C-84F89577FD42}"/>
              </a:ext>
            </a:extLst>
          </p:cNvPr>
          <p:cNvSpPr>
            <a:spLocks noGrp="1"/>
          </p:cNvSpPr>
          <p:nvPr>
            <p:ph idx="1"/>
          </p:nvPr>
        </p:nvSpPr>
        <p:spPr>
          <a:xfrm>
            <a:off x="457200" y="1600201"/>
            <a:ext cx="8229600" cy="4038600"/>
          </a:xfrm>
        </p:spPr>
        <p:txBody>
          <a:bodyPr>
            <a:normAutofit fontScale="85000" lnSpcReduction="20000"/>
          </a:bodyPr>
          <a:lstStyle/>
          <a:p>
            <a:pPr marL="0" indent="0">
              <a:buNone/>
            </a:pPr>
            <a:r>
              <a:rPr lang="en-US" dirty="0"/>
              <a:t>ABET Accreditation consists of </a:t>
            </a:r>
            <a:endParaRPr lang="en-US" sz="2800" dirty="0"/>
          </a:p>
          <a:p>
            <a:pPr lvl="0"/>
            <a:r>
              <a:rPr lang="en-US" dirty="0"/>
              <a:t>Continually assessing, evaluating and adjusting to improve the</a:t>
            </a:r>
            <a:endParaRPr lang="en-US" sz="2800" dirty="0"/>
          </a:p>
          <a:p>
            <a:pPr lvl="1"/>
            <a:r>
              <a:rPr lang="en-US" dirty="0"/>
              <a:t>Academic curriculum</a:t>
            </a:r>
            <a:endParaRPr lang="en-US" sz="2400" dirty="0"/>
          </a:p>
          <a:p>
            <a:pPr lvl="1"/>
            <a:r>
              <a:rPr lang="en-US" dirty="0"/>
              <a:t>Goals, objectives and outcomes of the curriculum</a:t>
            </a:r>
            <a:endParaRPr lang="en-US" sz="2400" dirty="0"/>
          </a:p>
          <a:p>
            <a:pPr lvl="1"/>
            <a:r>
              <a:rPr lang="en-US" dirty="0"/>
              <a:t>Assessment and evaluation process</a:t>
            </a:r>
            <a:endParaRPr lang="en-US" sz="2400" dirty="0"/>
          </a:p>
          <a:p>
            <a:pPr lvl="0"/>
            <a:r>
              <a:rPr lang="en-US" dirty="0"/>
              <a:t>Appropriate personnel and support</a:t>
            </a:r>
            <a:endParaRPr lang="en-US" sz="2800" dirty="0"/>
          </a:p>
          <a:p>
            <a:pPr lvl="1"/>
            <a:r>
              <a:rPr lang="en-US" dirty="0"/>
              <a:t>Faculty</a:t>
            </a:r>
            <a:endParaRPr lang="en-US" sz="2400" dirty="0"/>
          </a:p>
          <a:p>
            <a:pPr lvl="1"/>
            <a:r>
              <a:rPr lang="en-US" dirty="0"/>
              <a:t>Facilities</a:t>
            </a:r>
            <a:endParaRPr lang="en-US" sz="2400" dirty="0"/>
          </a:p>
          <a:p>
            <a:pPr lvl="1"/>
            <a:r>
              <a:rPr lang="en-US" dirty="0"/>
              <a:t>Institutional support</a:t>
            </a:r>
            <a:endParaRPr lang="en-US" sz="2400" dirty="0"/>
          </a:p>
        </p:txBody>
      </p:sp>
    </p:spTree>
    <p:extLst>
      <p:ext uri="{BB962C8B-B14F-4D97-AF65-F5344CB8AC3E}">
        <p14:creationId xmlns:p14="http://schemas.microsoft.com/office/powerpoint/2010/main" val="250956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58735-A67E-443F-816D-AB67F784D685}"/>
              </a:ext>
            </a:extLst>
          </p:cNvPr>
          <p:cNvSpPr>
            <a:spLocks noGrp="1"/>
          </p:cNvSpPr>
          <p:nvPr>
            <p:ph type="title"/>
          </p:nvPr>
        </p:nvSpPr>
        <p:spPr/>
        <p:txBody>
          <a:bodyPr>
            <a:normAutofit/>
          </a:bodyPr>
          <a:lstStyle/>
          <a:p>
            <a:r>
              <a:rPr lang="en-US" dirty="0"/>
              <a:t>ABET Accreditation Overview (3)</a:t>
            </a:r>
          </a:p>
        </p:txBody>
      </p:sp>
      <p:sp>
        <p:nvSpPr>
          <p:cNvPr id="3" name="Content Placeholder 2">
            <a:extLst>
              <a:ext uri="{FF2B5EF4-FFF2-40B4-BE49-F238E27FC236}">
                <a16:creationId xmlns:a16="http://schemas.microsoft.com/office/drawing/2014/main" id="{EAD5330C-B5A5-4976-825C-84F89577FD42}"/>
              </a:ext>
            </a:extLst>
          </p:cNvPr>
          <p:cNvSpPr>
            <a:spLocks noGrp="1"/>
          </p:cNvSpPr>
          <p:nvPr>
            <p:ph idx="1"/>
          </p:nvPr>
        </p:nvSpPr>
        <p:spPr>
          <a:xfrm>
            <a:off x="457200" y="1600201"/>
            <a:ext cx="8229600" cy="4038600"/>
          </a:xfrm>
        </p:spPr>
        <p:txBody>
          <a:bodyPr>
            <a:normAutofit fontScale="92500"/>
          </a:bodyPr>
          <a:lstStyle/>
          <a:p>
            <a:pPr marL="0" indent="0">
              <a:buNone/>
            </a:pPr>
            <a:r>
              <a:rPr lang="en-US" b="1" i="1" dirty="0"/>
              <a:t>Exercises</a:t>
            </a:r>
            <a:endParaRPr lang="en-US" dirty="0"/>
          </a:p>
          <a:p>
            <a:pPr lvl="0"/>
            <a:r>
              <a:rPr lang="en-US" dirty="0"/>
              <a:t>List the constituents of your engineering program</a:t>
            </a:r>
          </a:p>
          <a:p>
            <a:pPr lvl="0"/>
            <a:r>
              <a:rPr lang="en-US" dirty="0"/>
              <a:t>List the skills you expect your engineering graduates to demonstrate in the workplace (Program Educational Objectives)</a:t>
            </a:r>
          </a:p>
          <a:p>
            <a:r>
              <a:rPr lang="en-US" dirty="0"/>
              <a:t>List the skills you expect your engineering students to have on graduation (Student Outcomes)</a:t>
            </a:r>
          </a:p>
          <a:p>
            <a:pPr lvl="0"/>
            <a:endParaRPr lang="en-US" dirty="0"/>
          </a:p>
          <a:p>
            <a:endParaRPr lang="en-US" dirty="0"/>
          </a:p>
        </p:txBody>
      </p:sp>
    </p:spTree>
    <p:extLst>
      <p:ext uri="{BB962C8B-B14F-4D97-AF65-F5344CB8AC3E}">
        <p14:creationId xmlns:p14="http://schemas.microsoft.com/office/powerpoint/2010/main" val="299121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E9AD8-3509-4D3F-AE9F-F1C5906212A4}"/>
              </a:ext>
            </a:extLst>
          </p:cNvPr>
          <p:cNvSpPr>
            <a:spLocks noGrp="1"/>
          </p:cNvSpPr>
          <p:nvPr>
            <p:ph type="title"/>
          </p:nvPr>
        </p:nvSpPr>
        <p:spPr/>
        <p:txBody>
          <a:bodyPr>
            <a:normAutofit fontScale="90000"/>
          </a:bodyPr>
          <a:lstStyle/>
          <a:p>
            <a:r>
              <a:rPr lang="en-US" dirty="0"/>
              <a:t>Continuous Improvement Process (1)</a:t>
            </a:r>
          </a:p>
        </p:txBody>
      </p:sp>
      <p:sp>
        <p:nvSpPr>
          <p:cNvPr id="3" name="Content Placeholder 2">
            <a:extLst>
              <a:ext uri="{FF2B5EF4-FFF2-40B4-BE49-F238E27FC236}">
                <a16:creationId xmlns:a16="http://schemas.microsoft.com/office/drawing/2014/main" id="{5589FA68-1623-4D35-9927-F9C732AF7243}"/>
              </a:ext>
            </a:extLst>
          </p:cNvPr>
          <p:cNvSpPr>
            <a:spLocks noGrp="1"/>
          </p:cNvSpPr>
          <p:nvPr>
            <p:ph idx="1"/>
          </p:nvPr>
        </p:nvSpPr>
        <p:spPr>
          <a:xfrm>
            <a:off x="457200" y="1600201"/>
            <a:ext cx="8229600" cy="4190999"/>
          </a:xfrm>
        </p:spPr>
        <p:txBody>
          <a:bodyPr>
            <a:normAutofit fontScale="62500" lnSpcReduction="20000"/>
          </a:bodyPr>
          <a:lstStyle/>
          <a:p>
            <a:pPr marL="0" indent="0">
              <a:buNone/>
            </a:pPr>
            <a:r>
              <a:rPr lang="en-US" dirty="0"/>
              <a:t>A continuous improvement process involves both </a:t>
            </a:r>
            <a:r>
              <a:rPr lang="en-US" u="sng" dirty="0"/>
              <a:t>assessment</a:t>
            </a:r>
            <a:r>
              <a:rPr lang="en-US" dirty="0"/>
              <a:t> and </a:t>
            </a:r>
            <a:r>
              <a:rPr lang="en-US" u="sng" dirty="0"/>
              <a:t>evaluation</a:t>
            </a:r>
          </a:p>
          <a:p>
            <a:pPr marL="0" indent="0">
              <a:buNone/>
            </a:pPr>
            <a:endParaRPr lang="en-US" dirty="0"/>
          </a:p>
          <a:p>
            <a:pPr marL="0" indent="0">
              <a:buNone/>
            </a:pPr>
            <a:r>
              <a:rPr lang="en-US" b="1" i="1" dirty="0"/>
              <a:t>ABET DEFINITION: Assessment </a:t>
            </a:r>
            <a:r>
              <a:rPr lang="en-US" i="1" dirty="0"/>
              <a:t>– Assessment is one or more processes that identify, collect, and prepare data to evaluate the attainment of student outcomes. Effective assessment uses relevant direct, indirect, quantitative and qualitative measures as appropriate to the outcome being measured. Appropriate sampling methods may be used as part of an assessment process</a:t>
            </a:r>
            <a:r>
              <a:rPr lang="en-US" dirty="0"/>
              <a:t>.</a:t>
            </a:r>
          </a:p>
          <a:p>
            <a:pPr marL="0" indent="0">
              <a:buNone/>
            </a:pPr>
            <a:endParaRPr lang="en-US" b="1" i="1" dirty="0"/>
          </a:p>
          <a:p>
            <a:pPr marL="0" indent="0">
              <a:buNone/>
            </a:pPr>
            <a:r>
              <a:rPr lang="en-US" b="1" i="1" dirty="0"/>
              <a:t>ABET DEFINITION: Evaluation </a:t>
            </a:r>
            <a:r>
              <a:rPr lang="en-US" i="1" dirty="0"/>
              <a:t>– Evaluation is one or more processes for interpreting the data and evidence accumulated through assessment processes. Evaluation determines the extent to which student outcomes are being attained. Evaluation results in decisions and actions regarding program improvement</a:t>
            </a:r>
            <a:r>
              <a:rPr lang="en-US" dirty="0"/>
              <a: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0174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E9AD8-3509-4D3F-AE9F-F1C5906212A4}"/>
              </a:ext>
            </a:extLst>
          </p:cNvPr>
          <p:cNvSpPr>
            <a:spLocks noGrp="1"/>
          </p:cNvSpPr>
          <p:nvPr>
            <p:ph type="title"/>
          </p:nvPr>
        </p:nvSpPr>
        <p:spPr/>
        <p:txBody>
          <a:bodyPr>
            <a:normAutofit fontScale="90000"/>
          </a:bodyPr>
          <a:lstStyle/>
          <a:p>
            <a:r>
              <a:rPr lang="en-US" dirty="0"/>
              <a:t>Continuous Improvement Process (2)</a:t>
            </a:r>
          </a:p>
        </p:txBody>
      </p:sp>
      <p:sp>
        <p:nvSpPr>
          <p:cNvPr id="3" name="Content Placeholder 2">
            <a:extLst>
              <a:ext uri="{FF2B5EF4-FFF2-40B4-BE49-F238E27FC236}">
                <a16:creationId xmlns:a16="http://schemas.microsoft.com/office/drawing/2014/main" id="{5589FA68-1623-4D35-9927-F9C732AF7243}"/>
              </a:ext>
            </a:extLst>
          </p:cNvPr>
          <p:cNvSpPr>
            <a:spLocks noGrp="1"/>
          </p:cNvSpPr>
          <p:nvPr>
            <p:ph idx="1"/>
          </p:nvPr>
        </p:nvSpPr>
        <p:spPr>
          <a:xfrm>
            <a:off x="457200" y="1600201"/>
            <a:ext cx="8229600" cy="4190999"/>
          </a:xfrm>
        </p:spPr>
        <p:txBody>
          <a:bodyPr>
            <a:normAutofit fontScale="70000" lnSpcReduction="20000"/>
          </a:bodyPr>
          <a:lstStyle/>
          <a:p>
            <a:pPr marL="0" indent="0">
              <a:buNone/>
            </a:pPr>
            <a:r>
              <a:rPr lang="en-US" dirty="0"/>
              <a:t>Assessment requires:</a:t>
            </a:r>
            <a:endParaRPr lang="en-US" sz="2800" dirty="0"/>
          </a:p>
          <a:p>
            <a:pPr lvl="0"/>
            <a:r>
              <a:rPr lang="en-US" dirty="0"/>
              <a:t>A desired student outcome - a goal - that can be measured</a:t>
            </a:r>
            <a:endParaRPr lang="en-US" sz="2800" dirty="0"/>
          </a:p>
          <a:p>
            <a:pPr lvl="1"/>
            <a:r>
              <a:rPr lang="en-US" dirty="0"/>
              <a:t>The more specific an objective, the easier it is to demonstrate and measure</a:t>
            </a:r>
            <a:endParaRPr lang="en-US" sz="2400" dirty="0"/>
          </a:p>
          <a:p>
            <a:pPr lvl="1"/>
            <a:r>
              <a:rPr lang="en-US" dirty="0"/>
              <a:t>Student outcomes should be expressed in action words</a:t>
            </a:r>
            <a:endParaRPr lang="en-US" sz="2400" dirty="0"/>
          </a:p>
          <a:p>
            <a:pPr lvl="1"/>
            <a:r>
              <a:rPr lang="en-US" b="1" i="1" dirty="0"/>
              <a:t>Exercise:</a:t>
            </a:r>
            <a:r>
              <a:rPr lang="en-US" dirty="0"/>
              <a:t> revise student outcomes</a:t>
            </a:r>
            <a:endParaRPr lang="en-US" sz="2400" dirty="0"/>
          </a:p>
          <a:p>
            <a:pPr lvl="0"/>
            <a:r>
              <a:rPr lang="en-US" dirty="0"/>
              <a:t>The appropriate measurements of the student outcomes</a:t>
            </a:r>
            <a:endParaRPr lang="en-US" sz="2800" dirty="0"/>
          </a:p>
          <a:p>
            <a:pPr lvl="1"/>
            <a:r>
              <a:rPr lang="en-US" dirty="0"/>
              <a:t>Direct</a:t>
            </a:r>
            <a:endParaRPr lang="en-US" sz="2400" dirty="0"/>
          </a:p>
          <a:p>
            <a:pPr lvl="1"/>
            <a:r>
              <a:rPr lang="en-US" dirty="0"/>
              <a:t>Indirect</a:t>
            </a:r>
            <a:endParaRPr lang="en-US" sz="2400" dirty="0"/>
          </a:p>
          <a:p>
            <a:pPr lvl="1"/>
            <a:r>
              <a:rPr lang="en-US" dirty="0"/>
              <a:t>Quantitative</a:t>
            </a:r>
            <a:endParaRPr lang="en-US" sz="2400" dirty="0"/>
          </a:p>
          <a:p>
            <a:pPr lvl="1"/>
            <a:r>
              <a:rPr lang="en-US" dirty="0"/>
              <a:t>Qualitative</a:t>
            </a:r>
            <a:endParaRPr lang="en-US" sz="2400" dirty="0"/>
          </a:p>
          <a:p>
            <a:pPr lvl="0"/>
            <a:r>
              <a:rPr lang="en-US" dirty="0"/>
              <a:t>Appropriate sampling </a:t>
            </a:r>
            <a:endParaRPr lang="en-US" sz="2800" dirty="0"/>
          </a:p>
          <a:p>
            <a:pPr lvl="0"/>
            <a:r>
              <a:rPr lang="en-US" b="1" i="1" dirty="0"/>
              <a:t>Exercise</a:t>
            </a:r>
            <a:r>
              <a:rPr lang="en-US" dirty="0"/>
              <a:t>: List possible ways to assess the student outcomes</a:t>
            </a:r>
            <a:endParaRPr lang="en-US" sz="2800" dirty="0"/>
          </a:p>
          <a:p>
            <a:pPr marL="0" indent="0">
              <a:buNone/>
            </a:pPr>
            <a:endParaRPr lang="en-US" dirty="0"/>
          </a:p>
        </p:txBody>
      </p:sp>
    </p:spTree>
    <p:extLst>
      <p:ext uri="{BB962C8B-B14F-4D97-AF65-F5344CB8AC3E}">
        <p14:creationId xmlns:p14="http://schemas.microsoft.com/office/powerpoint/2010/main" val="164774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E9AD8-3509-4D3F-AE9F-F1C5906212A4}"/>
              </a:ext>
            </a:extLst>
          </p:cNvPr>
          <p:cNvSpPr>
            <a:spLocks noGrp="1"/>
          </p:cNvSpPr>
          <p:nvPr>
            <p:ph type="title"/>
          </p:nvPr>
        </p:nvSpPr>
        <p:spPr/>
        <p:txBody>
          <a:bodyPr>
            <a:normAutofit fontScale="90000"/>
          </a:bodyPr>
          <a:lstStyle/>
          <a:p>
            <a:r>
              <a:rPr lang="en-US" dirty="0"/>
              <a:t>Continuous Improvement Process (3)</a:t>
            </a:r>
          </a:p>
        </p:txBody>
      </p:sp>
      <p:sp>
        <p:nvSpPr>
          <p:cNvPr id="3" name="Content Placeholder 2">
            <a:extLst>
              <a:ext uri="{FF2B5EF4-FFF2-40B4-BE49-F238E27FC236}">
                <a16:creationId xmlns:a16="http://schemas.microsoft.com/office/drawing/2014/main" id="{5589FA68-1623-4D35-9927-F9C732AF7243}"/>
              </a:ext>
            </a:extLst>
          </p:cNvPr>
          <p:cNvSpPr>
            <a:spLocks noGrp="1"/>
          </p:cNvSpPr>
          <p:nvPr>
            <p:ph idx="1"/>
          </p:nvPr>
        </p:nvSpPr>
        <p:spPr>
          <a:xfrm>
            <a:off x="457200" y="1600201"/>
            <a:ext cx="8229600" cy="4190999"/>
          </a:xfrm>
        </p:spPr>
        <p:txBody>
          <a:bodyPr>
            <a:normAutofit fontScale="70000" lnSpcReduction="20000"/>
          </a:bodyPr>
          <a:lstStyle/>
          <a:p>
            <a:pPr marL="0" indent="0">
              <a:buNone/>
            </a:pPr>
            <a:r>
              <a:rPr lang="en-US" dirty="0"/>
              <a:t>Evaluation requires:</a:t>
            </a:r>
            <a:endParaRPr lang="en-US" sz="2800" dirty="0"/>
          </a:p>
          <a:p>
            <a:pPr lvl="0"/>
            <a:r>
              <a:rPr lang="en-US" dirty="0"/>
              <a:t>A process for examining and interpreting the Student Outcome and Program Educational Objective measurements</a:t>
            </a:r>
            <a:endParaRPr lang="en-US" sz="2800" dirty="0"/>
          </a:p>
          <a:p>
            <a:pPr lvl="0"/>
            <a:r>
              <a:rPr lang="en-US" dirty="0"/>
              <a:t>A feedback process to continually improve </a:t>
            </a:r>
            <a:endParaRPr lang="en-US" sz="2800" dirty="0"/>
          </a:p>
          <a:p>
            <a:pPr lvl="1"/>
            <a:r>
              <a:rPr lang="en-US" dirty="0"/>
              <a:t>The Student Outcome and Program Educational Objective measurement results</a:t>
            </a:r>
            <a:endParaRPr lang="en-US" sz="2400" dirty="0"/>
          </a:p>
          <a:p>
            <a:pPr lvl="1"/>
            <a:r>
              <a:rPr lang="en-US" dirty="0"/>
              <a:t>The Student Outcome and Program Educational Objective </a:t>
            </a:r>
            <a:r>
              <a:rPr lang="en-US" u="sng" dirty="0"/>
              <a:t>measurements</a:t>
            </a:r>
            <a:endParaRPr lang="en-US" sz="2400" dirty="0"/>
          </a:p>
          <a:p>
            <a:pPr lvl="1"/>
            <a:r>
              <a:rPr lang="en-US" dirty="0"/>
              <a:t>The Student Outcome and Program Educational Objective </a:t>
            </a:r>
            <a:r>
              <a:rPr lang="en-US" u="sng" dirty="0"/>
              <a:t>statements</a:t>
            </a:r>
            <a:endParaRPr lang="en-US" sz="2400" dirty="0"/>
          </a:p>
          <a:p>
            <a:pPr lvl="0"/>
            <a:r>
              <a:rPr lang="en-US" b="1" i="1" dirty="0"/>
              <a:t>Exercise</a:t>
            </a:r>
            <a:r>
              <a:rPr lang="en-US" dirty="0"/>
              <a:t>: List ways to evaluate Student Outcomes and Program Educational Objectives, and feedback</a:t>
            </a:r>
            <a:endParaRPr lang="en-US" sz="2800" dirty="0"/>
          </a:p>
          <a:p>
            <a:pPr marL="0" indent="0">
              <a:buNone/>
            </a:pPr>
            <a:endParaRPr lang="en-US" dirty="0"/>
          </a:p>
        </p:txBody>
      </p:sp>
    </p:spTree>
    <p:extLst>
      <p:ext uri="{BB962C8B-B14F-4D97-AF65-F5344CB8AC3E}">
        <p14:creationId xmlns:p14="http://schemas.microsoft.com/office/powerpoint/2010/main" val="27775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1922</Words>
  <Application>Microsoft Office PowerPoint</Application>
  <PresentationFormat>On-screen Show (4:3)</PresentationFormat>
  <Paragraphs>236</Paragraphs>
  <Slides>33</Slides>
  <Notes>33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Office Theme</vt:lpstr>
      <vt:lpstr>ZZULI ABET Workshop Assessment and Continuous Improvement</vt:lpstr>
      <vt:lpstr>Tentative outline</vt:lpstr>
      <vt:lpstr>ABET Accreditation Overview</vt:lpstr>
      <vt:lpstr>ABET Accreditation Overview (1)</vt:lpstr>
      <vt:lpstr>ABET Accreditation Overview (2)</vt:lpstr>
      <vt:lpstr>ABET Accreditation Overview (3)</vt:lpstr>
      <vt:lpstr>Continuous Improvement Process (1)</vt:lpstr>
      <vt:lpstr>Continuous Improvement Process (2)</vt:lpstr>
      <vt:lpstr>Continuous Improvement Process (3)</vt:lpstr>
      <vt:lpstr>ABET Criterion 1: Students </vt:lpstr>
      <vt:lpstr>ABET Criterion 2: Program Educational Objectives </vt:lpstr>
      <vt:lpstr>ABET Criterion 3: Student Outcomes (1)</vt:lpstr>
      <vt:lpstr>ABET Criterion 3: Student Outcomes (2)</vt:lpstr>
      <vt:lpstr>ABET Criterion 3: Student Outcomes (3)</vt:lpstr>
      <vt:lpstr>ABET Criterion 3: Student Outcomes (4)</vt:lpstr>
      <vt:lpstr>ABET Criterion 3: Student Outcomes (5)</vt:lpstr>
      <vt:lpstr>ABET Criterion 3: Student Outcomes (6)</vt:lpstr>
      <vt:lpstr>Criterion 4: Continuous Improvement </vt:lpstr>
      <vt:lpstr>Criterion 5: Curriculum (1)</vt:lpstr>
      <vt:lpstr>Criterion 5: Curriculum (2) </vt:lpstr>
      <vt:lpstr>Criterion 5: Curriculum (3)</vt:lpstr>
      <vt:lpstr>Criterion 5: Curriculum (4) </vt:lpstr>
      <vt:lpstr>Criterion 6: Faculty (1)</vt:lpstr>
      <vt:lpstr>Criterion 6: Faculty (2)</vt:lpstr>
      <vt:lpstr>Criterion 7: Facilities </vt:lpstr>
      <vt:lpstr>Criterion 8: Institutional Support</vt:lpstr>
      <vt:lpstr>OU SECS Assessment  and Continuous Improvement </vt:lpstr>
      <vt:lpstr>OU SECS Assessment  and Continuous Improvement </vt:lpstr>
      <vt:lpstr>OU SECS Assessment  and Continuous Improvement </vt:lpstr>
      <vt:lpstr>OU SECS Assessment  and Continuous Improvement </vt:lpstr>
      <vt:lpstr>OU SECS Assessment  and Continuous Improvement </vt:lpstr>
      <vt:lpstr>OU SECS Assessment  and Continuous Improvement </vt:lpstr>
      <vt:lpstr>Recent OU ABET History</vt:lpstr>
    </vt:vector>
  </TitlesOfParts>
  <Company>SECS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dc:creator>
  <cp:lastModifiedBy>Michael Latcha</cp:lastModifiedBy>
  <cp:revision>10</cp:revision>
  <dcterms:created xsi:type="dcterms:W3CDTF">2011-10-19T18:55:18Z</dcterms:created>
  <dcterms:modified xsi:type="dcterms:W3CDTF">2019-07-14T15:31:51Z</dcterms:modified>
</cp:coreProperties>
</file>